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9" r:id="rId12"/>
    <p:sldId id="271" r:id="rId13"/>
    <p:sldId id="266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A42DE-15C3-4467-A768-FC29686B82EB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4C31F1-C5FE-4A0A-92CA-0B3BC038D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430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4C31F1-C5FE-4A0A-92CA-0B3BC038D22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665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F3800-30BB-4D5F-A36A-99758A74185E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94DD-E12E-46D2-B4F4-F8F85449B4F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F3800-30BB-4D5F-A36A-99758A74185E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94DD-E12E-46D2-B4F4-F8F85449B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F3800-30BB-4D5F-A36A-99758A74185E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94DD-E12E-46D2-B4F4-F8F85449B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F3800-30BB-4D5F-A36A-99758A74185E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94DD-E12E-46D2-B4F4-F8F85449B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F3800-30BB-4D5F-A36A-99758A74185E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94DD-E12E-46D2-B4F4-F8F85449B4F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F3800-30BB-4D5F-A36A-99758A74185E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94DD-E12E-46D2-B4F4-F8F85449B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F3800-30BB-4D5F-A36A-99758A74185E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94DD-E12E-46D2-B4F4-F8F85449B4F9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F3800-30BB-4D5F-A36A-99758A74185E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94DD-E12E-46D2-B4F4-F8F85449B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F3800-30BB-4D5F-A36A-99758A74185E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94DD-E12E-46D2-B4F4-F8F85449B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F3800-30BB-4D5F-A36A-99758A74185E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94DD-E12E-46D2-B4F4-F8F85449B4F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F3800-30BB-4D5F-A36A-99758A74185E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94DD-E12E-46D2-B4F4-F8F85449B4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DAF3800-30BB-4D5F-A36A-99758A74185E}" type="datetimeFigureOut">
              <a:rPr lang="ru-RU" smtClean="0"/>
              <a:t>15.09.2021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38594DD-E12E-46D2-B4F4-F8F85449B4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371600"/>
            <a:ext cx="8424936" cy="19272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 smtClean="0"/>
              <a:t>СОЗДАНИЕ ПРОБЛЕМНЫХ СИТУАЦИЙ </a:t>
            </a:r>
            <a:r>
              <a:rPr lang="ru-RU" sz="4000" b="1" dirty="0"/>
              <a:t>НА УРОКАХ</a:t>
            </a:r>
            <a:r>
              <a:rPr lang="ru-RU" sz="4000" dirty="0"/>
              <a:t> </a:t>
            </a:r>
            <a:r>
              <a:rPr lang="ru-RU" sz="4000" b="1" dirty="0"/>
              <a:t>МАТЕМАТИКИ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3100" b="1" dirty="0" smtClean="0"/>
              <a:t>Мастер-класс</a:t>
            </a: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350100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/>
              <a:t>учитель </a:t>
            </a:r>
            <a:r>
              <a:rPr lang="ru-RU" b="1" dirty="0"/>
              <a:t>математики </a:t>
            </a:r>
            <a:endParaRPr lang="ru-RU" b="1" dirty="0" smtClean="0"/>
          </a:p>
          <a:p>
            <a:pPr algn="r"/>
            <a:r>
              <a:rPr lang="ru-RU" b="1" dirty="0" smtClean="0"/>
              <a:t>МБОУ </a:t>
            </a:r>
            <a:r>
              <a:rPr lang="ru-RU" b="1" dirty="0" err="1"/>
              <a:t>Кормовской</a:t>
            </a:r>
            <a:r>
              <a:rPr lang="ru-RU" b="1" dirty="0"/>
              <a:t> </a:t>
            </a:r>
            <a:r>
              <a:rPr lang="ru-RU" b="1" dirty="0" smtClean="0"/>
              <a:t>СШ</a:t>
            </a:r>
            <a:endParaRPr lang="ru-RU" dirty="0"/>
          </a:p>
          <a:p>
            <a:pPr algn="r"/>
            <a:r>
              <a:rPr lang="ru-RU" b="1" dirty="0" err="1" smtClean="0"/>
              <a:t>Цыбулина</a:t>
            </a:r>
            <a:r>
              <a:rPr lang="ru-RU" b="1" dirty="0" smtClean="0"/>
              <a:t> Н. Н. 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034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548680"/>
            <a:ext cx="6840760" cy="218236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ru-RU" sz="2000" b="1" i="1" u="sng" dirty="0" smtClean="0"/>
          </a:p>
          <a:p>
            <a:pPr marL="0" indent="0" algn="just">
              <a:buNone/>
            </a:pPr>
            <a:r>
              <a:rPr lang="ru-RU" sz="2000" b="1" i="1" u="sng" dirty="0" smtClean="0"/>
              <a:t>Тема</a:t>
            </a:r>
            <a:r>
              <a:rPr lang="ru-RU" sz="2000" b="1" i="1" u="sng" dirty="0"/>
              <a:t>:</a:t>
            </a:r>
            <a:r>
              <a:rPr lang="ru-RU" sz="2000" i="1" dirty="0"/>
              <a:t> </a:t>
            </a:r>
            <a:r>
              <a:rPr lang="ru-RU" sz="2000" dirty="0"/>
              <a:t>«Сумма первых </a:t>
            </a:r>
            <a:r>
              <a:rPr lang="en-US" sz="2000" i="1" dirty="0"/>
              <a:t>n</a:t>
            </a:r>
            <a:r>
              <a:rPr lang="ru-RU" sz="2000" i="1" dirty="0" smtClean="0"/>
              <a:t> </a:t>
            </a:r>
            <a:r>
              <a:rPr lang="ru-RU" sz="2000" dirty="0"/>
              <a:t>членов арифметической </a:t>
            </a:r>
            <a:r>
              <a:rPr lang="ru-RU" sz="2000" dirty="0" smtClean="0"/>
              <a:t>прогрессии</a:t>
            </a:r>
            <a:r>
              <a:rPr lang="ru-RU" sz="2000" dirty="0"/>
              <a:t>». 9 класс</a:t>
            </a:r>
            <a:r>
              <a:rPr lang="ru-RU" sz="2000" dirty="0" smtClean="0"/>
              <a:t>.</a:t>
            </a:r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r>
              <a:rPr lang="ru-RU" sz="2000" b="1" dirty="0" smtClean="0"/>
              <a:t>Рассказ:</a:t>
            </a:r>
            <a:r>
              <a:rPr lang="ru-RU" sz="2000" dirty="0" smtClean="0"/>
              <a:t>. </a:t>
            </a:r>
            <a:r>
              <a:rPr lang="ru-RU" sz="2000" dirty="0"/>
              <a:t>«Примерно 200 лет тому назад в одной </a:t>
            </a:r>
            <a:r>
              <a:rPr lang="ru-RU" sz="2000" dirty="0" smtClean="0"/>
              <a:t>из </a:t>
            </a:r>
            <a:r>
              <a:rPr lang="ru-RU" sz="2000" dirty="0"/>
              <a:t>школ Германии на уроке матема­тики </a:t>
            </a:r>
            <a:r>
              <a:rPr lang="ru-RU" sz="2000" dirty="0" smtClean="0"/>
              <a:t>учитель </a:t>
            </a:r>
            <a:r>
              <a:rPr lang="ru-RU" sz="2000" dirty="0"/>
              <a:t>предложил ученикам третьего класса найти сумму </a:t>
            </a:r>
            <a:r>
              <a:rPr lang="ru-RU" sz="2000" dirty="0" smtClean="0"/>
              <a:t>100</a:t>
            </a:r>
            <a:endParaRPr lang="ru-RU" sz="2000" b="1" i="1" dirty="0" smtClean="0"/>
          </a:p>
          <a:p>
            <a:pPr algn="just"/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692696"/>
            <a:ext cx="1762125" cy="2038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5157192"/>
            <a:ext cx="8352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/>
              <a:t>Проблемная ситуация</a:t>
            </a:r>
            <a:r>
              <a:rPr lang="ru-RU" sz="2000" i="1" dirty="0"/>
              <a:t>: </a:t>
            </a:r>
            <a:r>
              <a:rPr lang="ru-RU" sz="2000" dirty="0" smtClean="0"/>
              <a:t>Как </a:t>
            </a:r>
            <a:r>
              <a:rPr lang="ru-RU" sz="2000" dirty="0"/>
              <a:t>быстро найти сумму первых 100                       натуральных чисел?</a:t>
            </a:r>
          </a:p>
          <a:p>
            <a:pPr algn="just"/>
            <a:r>
              <a:rPr lang="ru-RU" sz="2000" b="1" dirty="0"/>
              <a:t>Решение </a:t>
            </a:r>
            <a:r>
              <a:rPr lang="ru-RU" sz="2000" b="1" dirty="0" smtClean="0"/>
              <a:t>проблемы: </a:t>
            </a:r>
            <a:r>
              <a:rPr lang="ru-RU" sz="2000" dirty="0" smtClean="0"/>
              <a:t>1 + 2 + 3 + … + 98 + 99 + 100=</a:t>
            </a:r>
          </a:p>
          <a:p>
            <a:pPr algn="just"/>
            <a:r>
              <a:rPr lang="ru-RU" sz="2000" dirty="0"/>
              <a:t> </a:t>
            </a:r>
            <a:r>
              <a:rPr lang="ru-RU" sz="2000" dirty="0" smtClean="0"/>
              <a:t>                                         =(1 </a:t>
            </a:r>
            <a:r>
              <a:rPr lang="ru-RU" sz="2000" dirty="0"/>
              <a:t>+ 100) • 50 = 5050.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2924944"/>
            <a:ext cx="81369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первых натуральных чисел. </a:t>
            </a:r>
            <a:r>
              <a:rPr lang="ru-RU" sz="2000" dirty="0" smtClean="0"/>
              <a:t>Учитель </a:t>
            </a:r>
            <a:r>
              <a:rPr lang="ru-RU" sz="2000" dirty="0"/>
              <a:t>рассчитывал надолго занять учеников этой задачей. Все принялись подряд складывать числа, а один ученик почти сразу же дал правильный ответ. Имя этого ученика Карл Фридрих Гаусс и было ему тогда всего 9 лет, Впоследствии он стал великим математиком. Как удалось Га­уссу так быстро подсчитать эту сумму? Что он заметил?».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9730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95536" y="548681"/>
            <a:ext cx="8505825" cy="403244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i="1" u="sng" dirty="0"/>
              <a:t>Тема:</a:t>
            </a:r>
            <a:r>
              <a:rPr lang="ru-RU" sz="2000" i="1" dirty="0"/>
              <a:t> </a:t>
            </a:r>
            <a:r>
              <a:rPr lang="ru-RU" sz="2000" dirty="0"/>
              <a:t>«Сумма первых </a:t>
            </a:r>
            <a:r>
              <a:rPr lang="en-US" sz="2000" i="1" dirty="0"/>
              <a:t>n</a:t>
            </a:r>
            <a:r>
              <a:rPr lang="ru-RU" sz="2000" i="1" dirty="0" smtClean="0"/>
              <a:t> </a:t>
            </a:r>
            <a:r>
              <a:rPr lang="ru-RU" sz="2000" dirty="0"/>
              <a:t>членов </a:t>
            </a:r>
            <a:r>
              <a:rPr lang="ru-RU" sz="2000" dirty="0" smtClean="0"/>
              <a:t>геометрической </a:t>
            </a:r>
            <a:r>
              <a:rPr lang="ru-RU" sz="2000" dirty="0"/>
              <a:t>прогрессии». 9 класс.</a:t>
            </a:r>
          </a:p>
          <a:p>
            <a:pPr marL="0" indent="0" algn="just">
              <a:buNone/>
            </a:pPr>
            <a:r>
              <a:rPr lang="ru-RU" sz="2000" b="1" dirty="0" smtClean="0"/>
              <a:t>Задача: </a:t>
            </a:r>
            <a:r>
              <a:rPr lang="ru-RU" sz="2000" dirty="0"/>
              <a:t>Однажды незнакомец постучал в окно к богачу и предложил такую сделку</a:t>
            </a:r>
            <a:r>
              <a:rPr lang="ru-RU" sz="2000" dirty="0" smtClean="0"/>
              <a:t>: «</a:t>
            </a:r>
            <a:r>
              <a:rPr lang="ru-RU" sz="2000" dirty="0"/>
              <a:t>Я буду ежедневно в течение 30 дней приносить тебе по </a:t>
            </a:r>
            <a:r>
              <a:rPr lang="ru-RU" sz="2000" dirty="0" smtClean="0"/>
              <a:t>100 000 </a:t>
            </a:r>
            <a:r>
              <a:rPr lang="ru-RU" sz="2000" dirty="0"/>
              <a:t>руб. А ты мне в первый день за 100 000 руб. дашь 1 копейку, а во второй день за 100 000 руб. - 2 копейки, и так каж­дый день будешь увеличивать предыдущее число денег в два раза. Если тебе выгодна сделка, то с завтрашнего дня начнем». Богач обрадовался такой удаче. Он подсчитал, что за 30 дней получит от </a:t>
            </a:r>
            <a:r>
              <a:rPr lang="ru-RU" sz="2000" dirty="0" smtClean="0"/>
              <a:t>незнакомца 3 </a:t>
            </a:r>
            <a:r>
              <a:rPr lang="ru-RU" sz="2000" dirty="0"/>
              <a:t>000 000 руб. На следующий день пошли к нотариусу и узаконили сделку.</a:t>
            </a:r>
          </a:p>
          <a:p>
            <a:pPr marL="0" indent="0">
              <a:buNone/>
            </a:pPr>
            <a:r>
              <a:rPr lang="ru-RU" sz="2000" b="1" i="1" dirty="0"/>
              <a:t>Вопрос: </a:t>
            </a:r>
            <a:r>
              <a:rPr lang="ru-RU" sz="2000" dirty="0"/>
              <a:t>Кто в этой сделке проиграл: богач или незнакомец?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2050" name="Picture 2" descr="http://blog.intelekto.ru/wp-content/uploads/2016/06/22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509120"/>
            <a:ext cx="3528392" cy="2146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8973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 txBox="1">
                <a:spLocks/>
              </p:cNvSpPr>
              <p:nvPr/>
            </p:nvSpPr>
            <p:spPr>
              <a:xfrm>
                <a:off x="395536" y="980728"/>
                <a:ext cx="8507412" cy="424847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1828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3152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058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188720" indent="-1371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3716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5544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Font typeface="Arial" pitchFamily="34" charset="0"/>
                  <a:buNone/>
                </a:pPr>
                <a:r>
                  <a:rPr lang="ru-RU" sz="2200" b="1" i="1" u="sng" dirty="0" smtClean="0"/>
                  <a:t>Решение:</a:t>
                </a:r>
                <a:r>
                  <a:rPr lang="ru-RU" sz="2200" i="1" dirty="0" smtClean="0"/>
                  <a:t> </a:t>
                </a:r>
              </a:p>
              <a:p>
                <a:pPr marL="0" indent="0" algn="just">
                  <a:buFont typeface="Arial" pitchFamily="34" charset="0"/>
                  <a:buNone/>
                </a:pPr>
                <a:r>
                  <a:rPr lang="ru-RU" sz="2200" i="1" dirty="0"/>
                  <a:t> </a:t>
                </a:r>
                <a:r>
                  <a:rPr lang="ru-RU" sz="2200" i="1" dirty="0" smtClean="0"/>
                  <a:t>                   1, 2, 4, 8, 16, … </a:t>
                </a:r>
              </a:p>
              <a:p>
                <a:pPr marL="0" indent="0" algn="just">
                  <a:buFont typeface="Arial" pitchFamily="34" charset="0"/>
                  <a:buNone/>
                </a:pPr>
                <a:endParaRPr lang="ru-RU" sz="2200" i="1" dirty="0" smtClean="0"/>
              </a:p>
              <a:p>
                <a:pPr marL="0" indent="0" algn="just">
                  <a:lnSpc>
                    <a:spcPct val="200000"/>
                  </a:lnSpc>
                  <a:buFont typeface="Arial" pitchFamily="34" charset="0"/>
                  <a:buNone/>
                </a:pPr>
                <a:r>
                  <a:rPr lang="ru-RU" sz="2200" i="1" dirty="0"/>
                  <a:t> </a:t>
                </a:r>
                <a:r>
                  <a:rPr lang="ru-RU" sz="2200" i="1" dirty="0" smtClean="0"/>
                  <a:t>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</a:rPr>
                          <m:t>30</m:t>
                        </m:r>
                      </m:sub>
                    </m:sSub>
                  </m:oMath>
                </a14:m>
                <a:r>
                  <a:rPr lang="en-US" sz="2200" dirty="0" smtClean="0"/>
                  <a:t>= 1+</a:t>
                </a:r>
                <a:r>
                  <a:rPr lang="ru-RU" sz="2200" dirty="0" smtClean="0"/>
                  <a:t> </a:t>
                </a:r>
                <a:r>
                  <a:rPr lang="en-US" sz="2200" dirty="0" smtClean="0"/>
                  <a:t>2+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b="0" i="1" smtClean="0">
                            <a:latin typeface="Cambria Math"/>
                          </a:rPr>
                          <m:t> 2</m:t>
                        </m:r>
                      </m:e>
                      <m:sup>
                        <m:r>
                          <a:rPr lang="ru-RU" sz="22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 smtClean="0"/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b="0" i="1" dirty="0" smtClean="0">
                            <a:latin typeface="Cambria Math"/>
                          </a:rPr>
                          <m:t> 2</m:t>
                        </m:r>
                      </m:e>
                      <m:sup>
                        <m:r>
                          <a:rPr lang="ru-RU" sz="2200" b="0" i="1" dirty="0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200" dirty="0" smtClean="0"/>
                  <a:t>+</a:t>
                </a:r>
                <a:r>
                  <a:rPr lang="ru-RU" sz="22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2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b="0" i="1" dirty="0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200" b="0" i="1" dirty="0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ru-RU" sz="2200" dirty="0" smtClean="0"/>
                  <a:t> + …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200" b="0" i="1" smtClean="0">
                            <a:latin typeface="Cambria Math"/>
                          </a:rPr>
                          <m:t>28</m:t>
                        </m:r>
                      </m:sup>
                    </m:sSup>
                  </m:oMath>
                </a14:m>
                <a:r>
                  <a:rPr lang="ru-RU" sz="2200" dirty="0" smtClean="0"/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200" b="0" i="1" smtClean="0">
                            <a:latin typeface="Cambria Math"/>
                          </a:rPr>
                          <m:t>29</m:t>
                        </m:r>
                      </m:sup>
                    </m:sSup>
                  </m:oMath>
                </a14:m>
                <a:r>
                  <a:rPr lang="ru-RU" sz="2200" dirty="0" smtClean="0"/>
                  <a:t>  / *2</a:t>
                </a:r>
              </a:p>
              <a:p>
                <a:pPr marL="0" indent="0" algn="just">
                  <a:lnSpc>
                    <a:spcPct val="200000"/>
                  </a:lnSpc>
                  <a:buNone/>
                </a:pPr>
                <a:r>
                  <a:rPr lang="ru-RU" sz="2200" dirty="0"/>
                  <a:t> </a:t>
                </a:r>
                <a:r>
                  <a:rPr lang="ru-RU" sz="2200" dirty="0" smtClean="0"/>
                  <a:t>              2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30</m:t>
                        </m:r>
                      </m:sub>
                    </m:sSub>
                  </m:oMath>
                </a14:m>
                <a:r>
                  <a:rPr lang="ru-RU" sz="2200" dirty="0" smtClean="0"/>
                  <a:t>=</a:t>
                </a:r>
                <a:r>
                  <a:rPr lang="en-US" sz="2200" dirty="0"/>
                  <a:t> </a:t>
                </a:r>
                <a:r>
                  <a:rPr lang="en-US" sz="2200" dirty="0" smtClean="0"/>
                  <a:t>2</a:t>
                </a:r>
                <a:r>
                  <a:rPr lang="en-US" sz="2200" dirty="0"/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2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/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i="1" dirty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200" i="1" dirty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200" dirty="0"/>
                  <a:t>+</a:t>
                </a:r>
                <a:r>
                  <a:rPr lang="ru-RU" sz="2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2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i="1" dirty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200" i="1" dirty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ru-RU" sz="2200" dirty="0"/>
                  <a:t> +</a:t>
                </a:r>
                <a:r>
                  <a:rPr lang="ru-RU" sz="22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2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i="1" dirty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200" b="0" i="1" dirty="0" smtClean="0">
                            <a:latin typeface="Cambria Math"/>
                          </a:rPr>
                          <m:t>5</m:t>
                        </m:r>
                      </m:sup>
                    </m:sSup>
                    <m:r>
                      <a:rPr lang="ru-RU" sz="22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ru-RU" sz="2200" dirty="0" smtClean="0"/>
                  <a:t>+ …</a:t>
                </a:r>
                <a:r>
                  <a:rPr lang="en-US" sz="2200" dirty="0" smtClean="0"/>
                  <a:t> </a:t>
                </a:r>
                <a:r>
                  <a:rPr lang="ru-RU" sz="2200" dirty="0" smtClean="0"/>
                  <a:t>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2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200" i="1">
                            <a:latin typeface="Cambria Math"/>
                          </a:rPr>
                          <m:t>2</m:t>
                        </m:r>
                        <m:r>
                          <a:rPr lang="ru-RU" sz="2200" b="0" i="1" smtClean="0">
                            <a:latin typeface="Cambria Math"/>
                          </a:rPr>
                          <m:t>9</m:t>
                        </m:r>
                      </m:sup>
                    </m:sSup>
                  </m:oMath>
                </a14:m>
                <a:r>
                  <a:rPr lang="ru-RU" sz="2200" dirty="0"/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2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200" b="0" i="1" smtClean="0">
                            <a:latin typeface="Cambria Math"/>
                          </a:rPr>
                          <m:t>30</m:t>
                        </m:r>
                      </m:sup>
                    </m:sSup>
                  </m:oMath>
                </a14:m>
                <a:endParaRPr lang="ru-RU" sz="2200" dirty="0" smtClean="0"/>
              </a:p>
              <a:p>
                <a:pPr marL="0" indent="0" algn="just">
                  <a:lnSpc>
                    <a:spcPct val="200000"/>
                  </a:lnSpc>
                  <a:buNone/>
                </a:pPr>
                <a:r>
                  <a:rPr lang="ru-RU" sz="2200" dirty="0"/>
                  <a:t> </a:t>
                </a:r>
                <a:r>
                  <a:rPr lang="ru-RU" sz="2200" dirty="0" smtClean="0"/>
                  <a:t>      </a:t>
                </a:r>
                <a:r>
                  <a:rPr lang="en-US" sz="2200" dirty="0" smtClean="0"/>
                  <a:t>2S – S = (2</a:t>
                </a:r>
                <a:r>
                  <a:rPr lang="en-US" sz="2200" dirty="0"/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2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/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i="1" dirty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200" i="1" dirty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sz="2200" dirty="0" smtClean="0"/>
                  <a:t>+ </a:t>
                </a:r>
                <a:r>
                  <a:rPr lang="ru-RU" sz="2200" dirty="0"/>
                  <a:t>…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2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200" i="1">
                            <a:latin typeface="Cambria Math"/>
                          </a:rPr>
                          <m:t>29</m:t>
                        </m:r>
                      </m:sup>
                    </m:sSup>
                  </m:oMath>
                </a14:m>
                <a:r>
                  <a:rPr lang="ru-RU" sz="2200" dirty="0"/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2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200" i="1">
                            <a:latin typeface="Cambria Math"/>
                          </a:rPr>
                          <m:t>30</m:t>
                        </m:r>
                      </m:sup>
                    </m:sSup>
                  </m:oMath>
                </a14:m>
                <a:r>
                  <a:rPr lang="en-US" sz="2200" dirty="0" smtClean="0"/>
                  <a:t>) – (1</a:t>
                </a:r>
                <a:r>
                  <a:rPr lang="en-US" sz="2200" dirty="0"/>
                  <a:t>+</a:t>
                </a:r>
                <a:r>
                  <a:rPr lang="ru-RU" sz="2200" dirty="0"/>
                  <a:t> </a:t>
                </a:r>
                <a:r>
                  <a:rPr lang="en-US" sz="2200" dirty="0"/>
                  <a:t>2+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i="1">
                            <a:latin typeface="Cambria Math"/>
                          </a:rPr>
                          <m:t> 2</m:t>
                        </m:r>
                      </m:e>
                      <m:sup>
                        <m:r>
                          <a:rPr lang="ru-RU" sz="22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/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i="1" dirty="0">
                            <a:latin typeface="Cambria Math"/>
                          </a:rPr>
                          <m:t> 2</m:t>
                        </m:r>
                      </m:e>
                      <m:sup>
                        <m:r>
                          <a:rPr lang="ru-RU" sz="2200" i="1" dirty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sz="2200" dirty="0" smtClean="0"/>
                  <a:t>+ </a:t>
                </a:r>
                <a:r>
                  <a:rPr lang="ru-RU" sz="2200" dirty="0"/>
                  <a:t>… </a:t>
                </a:r>
                <a:r>
                  <a:rPr lang="ru-RU" sz="2200" dirty="0" smtClean="0"/>
                  <a:t>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2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200" i="1">
                            <a:latin typeface="Cambria Math"/>
                          </a:rPr>
                          <m:t>29</m:t>
                        </m:r>
                      </m:sup>
                    </m:sSup>
                  </m:oMath>
                </a14:m>
                <a:r>
                  <a:rPr lang="en-US" sz="2200" dirty="0" smtClean="0"/>
                  <a:t>)</a:t>
                </a:r>
              </a:p>
              <a:p>
                <a:pPr marL="0" indent="0" algn="just">
                  <a:lnSpc>
                    <a:spcPct val="200000"/>
                  </a:lnSpc>
                  <a:buNone/>
                </a:pPr>
                <a:r>
                  <a:rPr lang="en-US" sz="2200" dirty="0"/>
                  <a:t> </a:t>
                </a:r>
                <a:r>
                  <a:rPr lang="en-US" sz="2200" dirty="0" smtClean="0"/>
                  <a:t>              S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2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2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200" i="1">
                            <a:latin typeface="Cambria Math"/>
                          </a:rPr>
                          <m:t>30</m:t>
                        </m:r>
                      </m:sup>
                    </m:sSup>
                  </m:oMath>
                </a14:m>
                <a:r>
                  <a:rPr lang="en-US" sz="2200" dirty="0" smtClean="0"/>
                  <a:t> - 1= 1</a:t>
                </a:r>
                <a:r>
                  <a:rPr lang="ru-RU" sz="2200" dirty="0" smtClean="0"/>
                  <a:t> </a:t>
                </a:r>
                <a:r>
                  <a:rPr lang="en-US" sz="2200" dirty="0" smtClean="0"/>
                  <a:t>073</a:t>
                </a:r>
                <a:r>
                  <a:rPr lang="ru-RU" sz="2200" dirty="0" smtClean="0"/>
                  <a:t> </a:t>
                </a:r>
                <a:r>
                  <a:rPr lang="en-US" sz="2200" dirty="0" smtClean="0"/>
                  <a:t>741</a:t>
                </a:r>
                <a:r>
                  <a:rPr lang="ru-RU" sz="2200" dirty="0" smtClean="0"/>
                  <a:t> </a:t>
                </a:r>
                <a:r>
                  <a:rPr lang="en-US" sz="2200" dirty="0" smtClean="0"/>
                  <a:t>823 </a:t>
                </a:r>
                <a:r>
                  <a:rPr lang="ru-RU" sz="2200" dirty="0" smtClean="0"/>
                  <a:t>коп.= </a:t>
                </a:r>
                <a:r>
                  <a:rPr lang="en-US" sz="2200" dirty="0" smtClean="0"/>
                  <a:t>10</a:t>
                </a:r>
                <a:r>
                  <a:rPr lang="ru-RU" sz="2200" dirty="0" smtClean="0"/>
                  <a:t> </a:t>
                </a:r>
                <a:r>
                  <a:rPr lang="en-US" sz="2200" dirty="0" smtClean="0"/>
                  <a:t>737</a:t>
                </a:r>
                <a:r>
                  <a:rPr lang="ru-RU" sz="2200" dirty="0" smtClean="0"/>
                  <a:t> </a:t>
                </a:r>
                <a:r>
                  <a:rPr lang="en-US" sz="2200" dirty="0" smtClean="0"/>
                  <a:t>418</a:t>
                </a:r>
                <a:r>
                  <a:rPr lang="ru-RU" sz="2200" dirty="0" smtClean="0"/>
                  <a:t>,</a:t>
                </a:r>
                <a:r>
                  <a:rPr lang="en-US" sz="2200" dirty="0" smtClean="0"/>
                  <a:t>23</a:t>
                </a:r>
                <a:r>
                  <a:rPr lang="ru-RU" sz="2200" dirty="0" smtClean="0"/>
                  <a:t> руб.</a:t>
                </a:r>
                <a:endParaRPr lang="ru-RU" sz="2200" dirty="0"/>
              </a:p>
            </p:txBody>
          </p:sp>
        </mc:Choice>
        <mc:Fallback xmlns="">
          <p:sp>
            <p:nvSpPr>
              <p:cNvPr id="3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980728"/>
                <a:ext cx="8507412" cy="4248471"/>
              </a:xfrm>
              <a:prstGeom prst="rect">
                <a:avLst/>
              </a:prstGeom>
              <a:blipFill rotWithShape="1">
                <a:blip r:embed="rId2"/>
                <a:stretch>
                  <a:fillRect l="-932" t="-7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641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 smtClean="0"/>
              <a:t>Зевина</a:t>
            </a:r>
            <a:r>
              <a:rPr lang="ru-RU" dirty="0" smtClean="0"/>
              <a:t> Л. В. Обновление технологической культуры учителя на уровне урока в логике ФГОС: Издательство ГБОУ ДПО РО РИПК и ППРО, 2016.</a:t>
            </a:r>
          </a:p>
          <a:p>
            <a:r>
              <a:rPr lang="ru-RU" dirty="0" err="1" smtClean="0"/>
              <a:t>Селевко</a:t>
            </a:r>
            <a:r>
              <a:rPr lang="ru-RU" dirty="0" smtClean="0"/>
              <a:t> </a:t>
            </a:r>
            <a:r>
              <a:rPr lang="ru-RU" dirty="0"/>
              <a:t>Г. К. Современные образовательные технологии: Учеб. пособие – М.: Народное образование, 1998 г. </a:t>
            </a:r>
            <a:endParaRPr lang="ru-RU" dirty="0" smtClean="0"/>
          </a:p>
          <a:p>
            <a:r>
              <a:rPr lang="ru-RU" dirty="0" err="1"/>
              <a:t>Бакланский</a:t>
            </a:r>
            <a:r>
              <a:rPr lang="ru-RU" dirty="0"/>
              <a:t> О.Е. Проблемное обучение: обоснование и реализация // Наука и школа. – 2000. - № 1</a:t>
            </a:r>
          </a:p>
          <a:p>
            <a:r>
              <a:rPr lang="ru-RU" dirty="0" smtClean="0"/>
              <a:t>Гнеденко </a:t>
            </a:r>
            <a:r>
              <a:rPr lang="ru-RU" dirty="0"/>
              <a:t>Б.В. О развитии мышления и речи на уроках математики // математика в школе. – 1976. - № 3</a:t>
            </a:r>
          </a:p>
          <a:p>
            <a:r>
              <a:rPr lang="ru-RU" dirty="0" smtClean="0"/>
              <a:t>Карелина </a:t>
            </a:r>
            <a:r>
              <a:rPr lang="ru-RU" dirty="0"/>
              <a:t>Т.М. О проблемных ситуациях на уроках </a:t>
            </a:r>
            <a:r>
              <a:rPr lang="ru-RU" dirty="0" smtClean="0"/>
              <a:t>математики </a:t>
            </a:r>
            <a:r>
              <a:rPr lang="ru-RU" dirty="0"/>
              <a:t>// Математика в школе. – 2000. - № 5</a:t>
            </a:r>
          </a:p>
          <a:p>
            <a:r>
              <a:rPr lang="ru-RU" dirty="0"/>
              <a:t>Карелина Т.М. Методы проблемного обучения // Математика в школе. – 2000. - № 5</a:t>
            </a:r>
          </a:p>
          <a:p>
            <a:r>
              <a:rPr lang="ru-RU" dirty="0" err="1" smtClean="0"/>
              <a:t>Ясюкова</a:t>
            </a:r>
            <a:r>
              <a:rPr lang="ru-RU" dirty="0" smtClean="0"/>
              <a:t> </a:t>
            </a:r>
            <a:r>
              <a:rPr lang="ru-RU" dirty="0"/>
              <a:t>Л.А. Психологическая профилактика проблем в обучении и развитии школьников. – С-П., 2003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 </a:t>
            </a:r>
            <a:r>
              <a:rPr lang="ru-RU" dirty="0" err="1"/>
              <a:t>Потаншик</a:t>
            </a:r>
            <a:r>
              <a:rPr lang="ru-RU" dirty="0"/>
              <a:t> М.М., Левит М.В. Как подготовить и провести открытый урок. – М., 2004.</a:t>
            </a: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166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62200"/>
            <a:ext cx="8208912" cy="2200275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Цель: </a:t>
            </a:r>
            <a:r>
              <a:rPr lang="ru-RU" sz="2800" dirty="0"/>
              <a:t>показать различные приемы создания проблемных ситуаций, способствующие развитию способности школьников учиться самостоятельно на уроках математики.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53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учащиеся удерживают в памяти: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10 % от того, что они читают;</a:t>
            </a:r>
          </a:p>
          <a:p>
            <a:pPr lvl="0"/>
            <a:r>
              <a:rPr lang="ru-RU" dirty="0"/>
              <a:t>26 % от того, что они слышат;</a:t>
            </a:r>
          </a:p>
          <a:p>
            <a:pPr lvl="0"/>
            <a:r>
              <a:rPr lang="ru-RU" dirty="0"/>
              <a:t>30 % от того, что они видят;</a:t>
            </a:r>
          </a:p>
          <a:p>
            <a:pPr lvl="0"/>
            <a:r>
              <a:rPr lang="ru-RU" dirty="0"/>
              <a:t>50 % от того, что они видят и слышат;</a:t>
            </a:r>
          </a:p>
          <a:p>
            <a:pPr lvl="0"/>
            <a:r>
              <a:rPr lang="ru-RU" dirty="0"/>
              <a:t>70 % от того, что они обсуждают с другими;</a:t>
            </a:r>
          </a:p>
          <a:p>
            <a:pPr lvl="0"/>
            <a:r>
              <a:rPr lang="ru-RU" dirty="0"/>
              <a:t>80 % от того, что основано на личном опыте;</a:t>
            </a:r>
          </a:p>
          <a:p>
            <a:pPr lvl="0"/>
            <a:r>
              <a:rPr lang="ru-RU" dirty="0"/>
              <a:t>90 % от того, что они проговаривают в то время, когда делают;</a:t>
            </a:r>
          </a:p>
          <a:p>
            <a:pPr lvl="0"/>
            <a:r>
              <a:rPr lang="ru-RU" dirty="0"/>
              <a:t>95 % от того, чему они обучаются сами.</a:t>
            </a: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3623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типы проблемных ситуаций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712968" cy="4876800"/>
          </a:xfrm>
        </p:spPr>
        <p:txBody>
          <a:bodyPr>
            <a:normAutofit/>
          </a:bodyPr>
          <a:lstStyle/>
          <a:p>
            <a:pPr marL="514350" lvl="0" indent="-514350">
              <a:buAutoNum type="arabicPeriod"/>
            </a:pPr>
            <a:r>
              <a:rPr lang="ru-RU" dirty="0" smtClean="0"/>
              <a:t>Учащиеся </a:t>
            </a:r>
            <a:r>
              <a:rPr lang="ru-RU" dirty="0"/>
              <a:t>не знают способа решения поставленной </a:t>
            </a:r>
            <a:r>
              <a:rPr lang="ru-RU" dirty="0" smtClean="0"/>
              <a:t>задачи (осознание </a:t>
            </a:r>
            <a:r>
              <a:rPr lang="ru-RU" dirty="0"/>
              <a:t>недостаточности прежних </a:t>
            </a:r>
            <a:r>
              <a:rPr lang="ru-RU" dirty="0" smtClean="0"/>
              <a:t>знаний).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dirty="0"/>
              <a:t>Необходимость использования ранее усвоенных знаний в новых практических условиях.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dirty="0"/>
              <a:t>Противоречие между теоретически возможным путем решения задачи и практической неосуществимостью избранного способа.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dirty="0"/>
              <a:t>Противоречие между практически достигнутым результатом выполнения </a:t>
            </a:r>
            <a:r>
              <a:rPr lang="ru-RU" dirty="0" smtClean="0"/>
              <a:t>учебного</a:t>
            </a:r>
            <a:r>
              <a:rPr lang="en-US" dirty="0"/>
              <a:t> </a:t>
            </a:r>
            <a:r>
              <a:rPr lang="ru-RU" dirty="0" smtClean="0"/>
              <a:t>задания </a:t>
            </a:r>
            <a:r>
              <a:rPr lang="ru-RU" dirty="0"/>
              <a:t>и отсутствием у </a:t>
            </a:r>
            <a:r>
              <a:rPr lang="ru-RU" dirty="0" smtClean="0"/>
              <a:t>учащихся </a:t>
            </a:r>
            <a:r>
              <a:rPr lang="ru-RU" dirty="0"/>
              <a:t>теоретического обоснования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5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учащиеся не знают способа решения поставленной задачи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i="1" u="sng" dirty="0"/>
                  <a:t>Тема: </a:t>
                </a:r>
                <a:r>
                  <a:rPr lang="ru-RU" dirty="0"/>
                  <a:t>«Деление и дроби». 5 </a:t>
                </a:r>
                <a:r>
                  <a:rPr lang="ru-RU" dirty="0" smtClean="0"/>
                  <a:t>класс. </a:t>
                </a:r>
              </a:p>
              <a:p>
                <a:pPr marL="0" indent="0">
                  <a:buNone/>
                </a:pPr>
                <a:r>
                  <a:rPr lang="ru-RU" b="1" i="1" u="sng" dirty="0" smtClean="0"/>
                  <a:t>Цель</a:t>
                </a:r>
                <a:r>
                  <a:rPr lang="ru-RU" b="1" i="1" u="sng" dirty="0"/>
                  <a:t>: </a:t>
                </a:r>
                <a:r>
                  <a:rPr lang="ru-RU" dirty="0"/>
                  <a:t>помочь ученикам понять смысл взаимосвязи между дробной чертой и операци­ей деления.</a:t>
                </a:r>
              </a:p>
              <a:p>
                <a:pPr marL="0" indent="0">
                  <a:buNone/>
                </a:pPr>
                <a:endParaRPr lang="ru-RU" i="1" dirty="0" smtClean="0"/>
              </a:p>
              <a:p>
                <a:pPr marL="0" indent="0">
                  <a:buNone/>
                </a:pPr>
                <a:r>
                  <a:rPr lang="ru-RU" b="1" i="1" dirty="0" smtClean="0"/>
                  <a:t>Устная </a:t>
                </a:r>
                <a:r>
                  <a:rPr lang="ru-RU" b="1" i="1" dirty="0"/>
                  <a:t>работа. </a:t>
                </a:r>
                <a:r>
                  <a:rPr lang="ru-RU" dirty="0"/>
                  <a:t>Продолжите цепочку вычислений:</a:t>
                </a:r>
              </a:p>
              <a:p>
                <a:pPr marL="0" indent="0">
                  <a:buNone/>
                </a:pPr>
                <a:r>
                  <a:rPr lang="ru-RU" dirty="0"/>
                  <a:t>      </a:t>
                </a:r>
                <a:r>
                  <a:rPr lang="ru-RU" dirty="0" smtClean="0"/>
                  <a:t>    </a:t>
                </a:r>
                <a:r>
                  <a:rPr lang="ru-RU" b="1" dirty="0"/>
                  <a:t>:2    </a:t>
                </a:r>
                <a:r>
                  <a:rPr lang="ru-RU" b="1" dirty="0" smtClean="0"/>
                  <a:t>  </a:t>
                </a:r>
                <a:r>
                  <a:rPr lang="ru-RU" b="1" dirty="0"/>
                  <a:t>:2    </a:t>
                </a:r>
                <a:r>
                  <a:rPr lang="ru-RU" b="1" dirty="0" smtClean="0"/>
                  <a:t>  </a:t>
                </a:r>
                <a:r>
                  <a:rPr lang="ru-RU" b="1" dirty="0"/>
                  <a:t>:2   </a:t>
                </a:r>
                <a:r>
                  <a:rPr lang="ru-RU" b="1" dirty="0" smtClean="0"/>
                  <a:t>  </a:t>
                </a:r>
                <a:r>
                  <a:rPr lang="ru-RU" b="1" dirty="0"/>
                  <a:t>:2    </a:t>
                </a:r>
                <a:r>
                  <a:rPr lang="ru-RU" b="1" dirty="0" smtClean="0"/>
                  <a:t>   :</a:t>
                </a:r>
                <a:r>
                  <a:rPr lang="ru-RU" b="1" dirty="0"/>
                  <a:t>2     </a:t>
                </a:r>
                <a:r>
                  <a:rPr lang="ru-RU" b="1" dirty="0" smtClean="0"/>
                  <a:t> :</a:t>
                </a:r>
                <a:r>
                  <a:rPr lang="ru-RU" b="1" dirty="0"/>
                  <a:t>2    </a:t>
                </a:r>
                <a:r>
                  <a:rPr lang="ru-RU" b="1" dirty="0" smtClean="0"/>
                  <a:t>  </a:t>
                </a:r>
                <a:r>
                  <a:rPr lang="ru-RU" b="1" dirty="0"/>
                  <a:t>:2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b="1" i="1" dirty="0"/>
                  <a:t>  128 </a:t>
                </a:r>
                <a:r>
                  <a:rPr lang="ru-RU" b="1" i="1" dirty="0">
                    <a:sym typeface="Symbol"/>
                  </a:rPr>
                  <a:t></a:t>
                </a:r>
                <a:r>
                  <a:rPr lang="ru-RU" b="1" i="1" dirty="0"/>
                  <a:t>  … </a:t>
                </a:r>
                <a:r>
                  <a:rPr lang="ru-RU" b="1" i="1" dirty="0">
                    <a:sym typeface="Symbol"/>
                  </a:rPr>
                  <a:t></a:t>
                </a:r>
                <a:r>
                  <a:rPr lang="ru-RU" b="1" i="1" dirty="0"/>
                  <a:t>  …</a:t>
                </a:r>
                <a:r>
                  <a:rPr lang="ru-RU" b="1" i="1" dirty="0">
                    <a:sym typeface="Symbol"/>
                  </a:rPr>
                  <a:t></a:t>
                </a:r>
                <a:r>
                  <a:rPr lang="ru-RU" b="1" i="1" dirty="0"/>
                  <a:t>  …</a:t>
                </a:r>
                <a:r>
                  <a:rPr lang="ru-RU" b="1" i="1" dirty="0">
                    <a:sym typeface="Symbol"/>
                  </a:rPr>
                  <a:t></a:t>
                </a:r>
                <a:r>
                  <a:rPr lang="ru-RU" b="1" i="1" dirty="0"/>
                  <a:t>  …</a:t>
                </a:r>
                <a:r>
                  <a:rPr lang="ru-RU" b="1" i="1" dirty="0">
                    <a:sym typeface="Symbol"/>
                  </a:rPr>
                  <a:t></a:t>
                </a:r>
                <a:r>
                  <a:rPr lang="ru-RU" b="1" i="1" dirty="0"/>
                  <a:t>  …</a:t>
                </a:r>
                <a:r>
                  <a:rPr lang="ru-RU" b="1" i="1" dirty="0">
                    <a:sym typeface="Symbol"/>
                  </a:rPr>
                  <a:t></a:t>
                </a:r>
                <a:r>
                  <a:rPr lang="ru-RU" b="1" i="1" dirty="0"/>
                  <a:t>  …</a:t>
                </a:r>
                <a:r>
                  <a:rPr lang="ru-RU" b="1" i="1" dirty="0">
                    <a:sym typeface="Symbol"/>
                  </a:rPr>
                  <a:t></a:t>
                </a:r>
                <a:r>
                  <a:rPr lang="ru-RU" b="1" i="1" dirty="0"/>
                  <a:t>  …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b="1" i="1" dirty="0"/>
                  <a:t> 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b="1" dirty="0"/>
                  <a:t>         </a:t>
                </a:r>
                <a:r>
                  <a:rPr lang="ru-RU" b="1" dirty="0" smtClean="0"/>
                  <a:t>           </a:t>
                </a:r>
                <a:r>
                  <a:rPr lang="ru-RU" b="1" dirty="0"/>
                  <a:t>1 : 2 = ?   </a:t>
                </a:r>
                <a:r>
                  <a:rPr lang="ru-RU" b="1" dirty="0" smtClean="0"/>
                  <a:t>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200" b="1" i="1">
                            <a:latin typeface="Cambria Math"/>
                          </a:rPr>
                          <m:t>𝟐</m:t>
                        </m:r>
                        <m:r>
                          <a:rPr lang="ru-RU" sz="3200" b="1" i="1" smtClean="0"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endParaRPr lang="ru-RU" sz="3200" dirty="0" smtClean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111" t="-8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424347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необходимость использова­ния ранее усвоенных знаний в </a:t>
            </a:r>
            <a:r>
              <a:rPr lang="ru-RU" sz="3200" b="1" dirty="0" smtClean="0"/>
              <a:t>новых </a:t>
            </a:r>
            <a:r>
              <a:rPr lang="ru-RU" sz="3200" b="1" dirty="0"/>
              <a:t>условиях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47554" y="4039360"/>
                <a:ext cx="4038600" cy="2818640"/>
              </a:xfrm>
            </p:spPr>
            <p:txBody>
              <a:bodyPr>
                <a:normAutofit fontScale="47500" lnSpcReduction="20000"/>
              </a:bodyPr>
              <a:lstStyle/>
              <a:p>
                <a:pPr marL="0" indent="0">
                  <a:buNone/>
                </a:pPr>
                <a:endParaRPr lang="ru-RU" dirty="0"/>
              </a:p>
              <a:p>
                <a:pPr marL="1430338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51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5100" b="1" i="1">
                            <a:latin typeface="Cambria Math"/>
                          </a:rPr>
                          <m:t>𝟒</m:t>
                        </m:r>
                        <m:r>
                          <a:rPr lang="ru-RU" sz="5100" b="1" i="1"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ru-RU" sz="5100" b="1" i="1">
                            <a:latin typeface="Cambria Math"/>
                          </a:rPr>
                          <m:t>𝟗</m:t>
                        </m:r>
                        <m:r>
                          <a:rPr lang="ru-RU" sz="5100" b="1" i="1"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5100" b="1" dirty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1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5100" b="1" i="1">
                            <a:latin typeface="Cambria Math"/>
                          </a:rPr>
                          <m:t>𝟓</m:t>
                        </m:r>
                        <m:r>
                          <a:rPr lang="ru-RU" sz="5100" b="1" i="1"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ru-RU" sz="5100" b="1" i="1">
                            <a:latin typeface="Cambria Math"/>
                          </a:rPr>
                          <m:t>𝟗</m:t>
                        </m:r>
                        <m:r>
                          <a:rPr lang="ru-RU" sz="5100" b="1" i="1"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5100" b="1" dirty="0"/>
                  <a:t>;</a:t>
                </a:r>
                <a:endParaRPr lang="ru-RU" sz="5100" dirty="0"/>
              </a:p>
              <a:p>
                <a:pPr marL="1430338" indent="0">
                  <a:buNone/>
                </a:pPr>
                <a:r>
                  <a:rPr lang="ru-RU" sz="5100" b="1" dirty="0"/>
                  <a:t> </a:t>
                </a:r>
                <a:endParaRPr lang="ru-RU" sz="5100" dirty="0"/>
              </a:p>
              <a:p>
                <a:pPr marL="1430338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51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5100" b="1" i="1">
                            <a:latin typeface="Cambria Math"/>
                          </a:rPr>
                          <m:t>𝟏𝟏</m:t>
                        </m:r>
                        <m:r>
                          <a:rPr lang="ru-RU" sz="5100" b="1" i="1"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ru-RU" sz="5100" b="1" i="1">
                            <a:latin typeface="Cambria Math"/>
                          </a:rPr>
                          <m:t>𝟏𝟐</m:t>
                        </m:r>
                        <m:r>
                          <a:rPr lang="ru-RU" sz="5100" b="1" i="1"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5100" b="1" dirty="0"/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1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5100" b="1" i="1">
                            <a:latin typeface="Cambria Math"/>
                          </a:rPr>
                          <m:t>𝟕</m:t>
                        </m:r>
                        <m:r>
                          <a:rPr lang="ru-RU" sz="5100" b="1" i="1"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ru-RU" sz="5100" b="1" i="1">
                            <a:latin typeface="Cambria Math"/>
                          </a:rPr>
                          <m:t>𝟏𝟐</m:t>
                        </m:r>
                        <m:r>
                          <a:rPr lang="ru-RU" sz="5100" b="1" i="1">
                            <a:latin typeface="Cambria Math"/>
                          </a:rPr>
                          <m:t> </m:t>
                        </m:r>
                      </m:den>
                    </m:f>
                    <m:r>
                      <a:rPr lang="ru-RU" sz="5100" b="1" i="1">
                        <a:latin typeface="Cambria Math"/>
                      </a:rPr>
                      <m:t>;</m:t>
                    </m:r>
                  </m:oMath>
                </a14:m>
                <a:r>
                  <a:rPr lang="ru-RU" sz="5100" b="1" dirty="0"/>
                  <a:t>  </a:t>
                </a:r>
                <a:endParaRPr lang="ru-RU" sz="5100" dirty="0"/>
              </a:p>
              <a:p>
                <a:pPr marL="1430338" indent="0">
                  <a:buNone/>
                </a:pPr>
                <a:r>
                  <a:rPr lang="ru-RU" sz="5100" b="1" dirty="0"/>
                  <a:t> </a:t>
                </a:r>
                <a:endParaRPr lang="ru-RU" sz="5100" dirty="0"/>
              </a:p>
              <a:p>
                <a:pPr marL="1430338" indent="0">
                  <a:buNone/>
                </a:pPr>
                <a:r>
                  <a:rPr lang="ru-RU" sz="5100" b="1" dirty="0"/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1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5100" b="1" i="1"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5100" b="1" i="1"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5100" b="1" dirty="0"/>
                  <a:t> - 1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1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5100" b="1" i="1">
                            <a:latin typeface="Cambria Math"/>
                          </a:rPr>
                          <m:t>𝟐</m:t>
                        </m:r>
                        <m:r>
                          <a:rPr lang="ru-RU" sz="5100" b="1" i="1"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ru-RU" sz="5100" b="1" i="1">
                            <a:latin typeface="Cambria Math"/>
                          </a:rPr>
                          <m:t>𝟕</m:t>
                        </m:r>
                        <m:r>
                          <a:rPr lang="ru-RU" sz="5100" b="1" i="1"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5100" b="1" dirty="0"/>
                  <a:t>;</a:t>
                </a:r>
                <a:endParaRPr lang="ru-RU" sz="5100" dirty="0"/>
              </a:p>
              <a:p>
                <a:pPr marL="1430338" indent="0"/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47554" y="4039360"/>
                <a:ext cx="4038600" cy="281864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44008" y="4005064"/>
                <a:ext cx="4038600" cy="2746632"/>
              </a:xfrm>
            </p:spPr>
            <p:txBody>
              <a:bodyPr>
                <a:normAutofit fontScale="47500" lnSpcReduction="20000"/>
              </a:bodyPr>
              <a:lstStyle/>
              <a:p>
                <a:pPr marL="0" indent="0">
                  <a:buNone/>
                </a:pPr>
                <a:endParaRPr lang="ru-RU" b="1" dirty="0" smtClean="0"/>
              </a:p>
              <a:p>
                <a:pPr marL="0" indent="0">
                  <a:buNone/>
                </a:pPr>
                <a:r>
                  <a:rPr lang="ru-RU" sz="5100" b="1" dirty="0" smtClean="0"/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1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5100" b="1" i="1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5100" b="1" i="1">
                            <a:latin typeface="Cambria Math"/>
                          </a:rPr>
                          <m:t>𝟏𝟏</m:t>
                        </m:r>
                      </m:den>
                    </m:f>
                  </m:oMath>
                </a14:m>
                <a:r>
                  <a:rPr lang="ru-RU" sz="5100" b="1" dirty="0"/>
                  <a:t> + 6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1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5100" b="1" i="1">
                            <a:latin typeface="Cambria Math"/>
                          </a:rPr>
                          <m:t>𝟒</m:t>
                        </m:r>
                        <m:r>
                          <a:rPr lang="ru-RU" sz="5100" b="1" i="1"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ru-RU" sz="5100" b="1" i="1">
                            <a:latin typeface="Cambria Math"/>
                          </a:rPr>
                          <m:t>𝟏𝟏</m:t>
                        </m:r>
                        <m:r>
                          <a:rPr lang="ru-RU" sz="5100" b="1" i="1"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5100" b="1" dirty="0"/>
                  <a:t>;</a:t>
                </a:r>
                <a:endParaRPr lang="ru-RU" sz="5100" dirty="0"/>
              </a:p>
              <a:p>
                <a:pPr marL="0" indent="0">
                  <a:buNone/>
                </a:pPr>
                <a:r>
                  <a:rPr lang="ru-RU" sz="5100" b="1" dirty="0"/>
                  <a:t> </a:t>
                </a:r>
                <a:endParaRPr lang="ru-RU" sz="51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51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51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51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ru-RU" sz="51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ru-RU" sz="51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5100" b="1" dirty="0">
                    <a:solidFill>
                      <a:srgbClr val="C00000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1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51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ru-RU" sz="51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ru-RU" sz="51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𝟗</m:t>
                        </m:r>
                        <m:r>
                          <a:rPr lang="ru-RU" sz="51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5100" b="1" dirty="0">
                    <a:solidFill>
                      <a:srgbClr val="C00000"/>
                    </a:solidFill>
                  </a:rPr>
                  <a:t>;</a:t>
                </a:r>
                <a:endParaRPr lang="ru-RU" sz="5100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r>
                  <a:rPr lang="ru-RU" sz="5100" b="1" dirty="0">
                    <a:solidFill>
                      <a:srgbClr val="C00000"/>
                    </a:solidFill>
                  </a:rPr>
                  <a:t> </a:t>
                </a:r>
                <a:endParaRPr lang="ru-RU" sz="5100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51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51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51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ru-RU" sz="51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ru-RU" sz="5100" b="1" dirty="0">
                    <a:solidFill>
                      <a:srgbClr val="C00000"/>
                    </a:solidFill>
                  </a:rPr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1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51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sz="51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ru-RU" sz="51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𝟕</m:t>
                        </m:r>
                        <m:r>
                          <a:rPr lang="ru-RU" sz="51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5100" b="1" dirty="0">
                    <a:solidFill>
                      <a:srgbClr val="C00000"/>
                    </a:solidFill>
                  </a:rPr>
                  <a:t>.</a:t>
                </a:r>
                <a:endParaRPr lang="ru-RU" sz="5100" dirty="0">
                  <a:solidFill>
                    <a:srgbClr val="C00000"/>
                  </a:solidFill>
                </a:endParaRPr>
              </a:p>
              <a:p>
                <a:endParaRPr lang="ru-RU" sz="5100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44008" y="4005064"/>
                <a:ext cx="4038600" cy="2746632"/>
              </a:xfrm>
              <a:blipFill rotWithShape="1">
                <a:blip r:embed="rId4"/>
                <a:stretch>
                  <a:fillRect l="-24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рямоугольник 8"/>
          <p:cNvSpPr/>
          <p:nvPr/>
        </p:nvSpPr>
        <p:spPr>
          <a:xfrm>
            <a:off x="467544" y="1484784"/>
            <a:ext cx="8352928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93A299"/>
              </a:buClr>
              <a:buSzPct val="85000"/>
            </a:pPr>
            <a:endParaRPr lang="ru-RU" sz="2000" b="1" i="1" u="sng" dirty="0" smtClean="0">
              <a:solidFill>
                <a:srgbClr val="292934"/>
              </a:solidFill>
            </a:endParaRPr>
          </a:p>
          <a:p>
            <a:pPr lvl="0">
              <a:spcBef>
                <a:spcPct val="20000"/>
              </a:spcBef>
              <a:buClr>
                <a:srgbClr val="93A299"/>
              </a:buClr>
              <a:buSzPct val="85000"/>
            </a:pPr>
            <a:r>
              <a:rPr lang="ru-RU" sz="2200" b="1" i="1" u="sng" dirty="0" smtClean="0">
                <a:solidFill>
                  <a:srgbClr val="292934"/>
                </a:solidFill>
              </a:rPr>
              <a:t>Тема</a:t>
            </a:r>
            <a:r>
              <a:rPr lang="ru-RU" sz="2200" b="1" i="1" u="sng" dirty="0">
                <a:solidFill>
                  <a:srgbClr val="292934"/>
                </a:solidFill>
              </a:rPr>
              <a:t>: </a:t>
            </a:r>
            <a:r>
              <a:rPr lang="ru-RU" sz="2200" dirty="0">
                <a:solidFill>
                  <a:srgbClr val="292934"/>
                </a:solidFill>
              </a:rPr>
              <a:t>«Сравнение, сложение и вычитание дробей с разными </a:t>
            </a:r>
            <a:r>
              <a:rPr lang="ru-RU" sz="2200" dirty="0" smtClean="0">
                <a:solidFill>
                  <a:srgbClr val="292934"/>
                </a:solidFill>
              </a:rPr>
              <a:t>знаменателями». </a:t>
            </a:r>
            <a:r>
              <a:rPr lang="ru-RU" sz="2200" dirty="0">
                <a:solidFill>
                  <a:srgbClr val="292934"/>
                </a:solidFill>
              </a:rPr>
              <a:t>6 класс.</a:t>
            </a:r>
          </a:p>
          <a:p>
            <a:pPr>
              <a:spcBef>
                <a:spcPct val="20000"/>
              </a:spcBef>
              <a:buClr>
                <a:srgbClr val="93A299"/>
              </a:buClr>
              <a:buSzPct val="85000"/>
            </a:pPr>
            <a:r>
              <a:rPr lang="ru-RU" sz="2200" b="1" i="1" u="sng" dirty="0">
                <a:solidFill>
                  <a:srgbClr val="292934"/>
                </a:solidFill>
              </a:rPr>
              <a:t>Цель:</a:t>
            </a:r>
            <a:r>
              <a:rPr lang="ru-RU" sz="2200" i="1" dirty="0">
                <a:solidFill>
                  <a:srgbClr val="292934"/>
                </a:solidFill>
              </a:rPr>
              <a:t> </a:t>
            </a:r>
            <a:r>
              <a:rPr lang="ru-RU" sz="2200" dirty="0">
                <a:solidFill>
                  <a:srgbClr val="292934"/>
                </a:solidFill>
              </a:rPr>
              <a:t>способствовать формированию у учащихся умения сравнивать, складывать и вычитать дро­би с разными знаменателями на основе правил</a:t>
            </a:r>
            <a:r>
              <a:rPr lang="ru-RU" sz="2200" dirty="0" smtClean="0">
                <a:solidFill>
                  <a:srgbClr val="292934"/>
                </a:solidFill>
              </a:rPr>
              <a:t>.</a:t>
            </a:r>
            <a:r>
              <a:rPr lang="ru-RU" sz="2200" i="1" dirty="0"/>
              <a:t> </a:t>
            </a:r>
            <a:endParaRPr lang="ru-RU" sz="2200" i="1" dirty="0" smtClean="0"/>
          </a:p>
          <a:p>
            <a:pPr>
              <a:spcBef>
                <a:spcPct val="20000"/>
              </a:spcBef>
              <a:buClr>
                <a:srgbClr val="93A299"/>
              </a:buClr>
              <a:buSzPct val="85000"/>
            </a:pPr>
            <a:r>
              <a:rPr lang="ru-RU" sz="2200" b="1" i="1" dirty="0" smtClean="0"/>
              <a:t>Устная </a:t>
            </a:r>
            <a:r>
              <a:rPr lang="ru-RU" sz="2200" b="1" i="1" dirty="0"/>
              <a:t>работа</a:t>
            </a:r>
            <a:r>
              <a:rPr lang="ru-RU" sz="2200" i="1" dirty="0"/>
              <a:t>. </a:t>
            </a:r>
            <a:r>
              <a:rPr lang="ru-RU" sz="2200" dirty="0"/>
              <a:t>Выполните действия:</a:t>
            </a:r>
          </a:p>
          <a:p>
            <a:pPr lvl="0">
              <a:spcBef>
                <a:spcPct val="20000"/>
              </a:spcBef>
              <a:buClr>
                <a:srgbClr val="93A299"/>
              </a:buClr>
              <a:buSzPct val="85000"/>
            </a:pPr>
            <a:endParaRPr lang="ru-RU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415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990600"/>
          </a:xfrm>
        </p:spPr>
        <p:txBody>
          <a:bodyPr>
            <a:noAutofit/>
          </a:bodyPr>
          <a:lstStyle/>
          <a:p>
            <a:r>
              <a:rPr lang="ru-RU" sz="2800" b="1" dirty="0"/>
              <a:t>противо­речие между теоретически возможным путем решения задачи и практической неосуще­ствимостью избранного способа решения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97224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i="1" u="sng" dirty="0"/>
              <a:t>Тема: </a:t>
            </a:r>
            <a:r>
              <a:rPr lang="ru-RU" sz="2200" b="1" i="1" dirty="0" smtClean="0"/>
              <a:t>«</a:t>
            </a:r>
            <a:r>
              <a:rPr lang="ru-RU" sz="2200" dirty="0" smtClean="0"/>
              <a:t>Сравнение </a:t>
            </a:r>
            <a:r>
              <a:rPr lang="ru-RU" sz="2200" dirty="0"/>
              <a:t>чисел». 6 </a:t>
            </a:r>
            <a:r>
              <a:rPr lang="ru-RU" sz="2200" dirty="0" smtClean="0"/>
              <a:t>класс.</a:t>
            </a:r>
            <a:endParaRPr lang="ru-RU" sz="2200" dirty="0"/>
          </a:p>
          <a:p>
            <a:pPr marL="0" indent="0">
              <a:buNone/>
            </a:pPr>
            <a:r>
              <a:rPr lang="ru-RU" sz="2200" b="1" i="1" u="sng" dirty="0"/>
              <a:t>Цель: </a:t>
            </a:r>
            <a:r>
              <a:rPr lang="ru-RU" sz="2200" dirty="0"/>
              <a:t>способствовать формированию понимания у учащихся смысла действия срав­нения и умения сравнивать отрицательные числа.</a:t>
            </a:r>
          </a:p>
          <a:p>
            <a:pPr marL="0" indent="0">
              <a:buNone/>
            </a:pPr>
            <a:r>
              <a:rPr lang="ru-RU" sz="2200" dirty="0"/>
              <a:t> </a:t>
            </a:r>
            <a:r>
              <a:rPr lang="ru-RU" sz="2200" b="1" i="1" dirty="0"/>
              <a:t>Устная работа.</a:t>
            </a:r>
          </a:p>
          <a:p>
            <a:pPr marL="0" lvl="0" indent="0">
              <a:buNone/>
            </a:pPr>
            <a:r>
              <a:rPr lang="ru-RU" sz="2200" dirty="0" smtClean="0"/>
              <a:t>1. Отметьте </a:t>
            </a:r>
            <a:r>
              <a:rPr lang="ru-RU" sz="2200" dirty="0"/>
              <a:t>на координатной прямой числа</a:t>
            </a:r>
            <a:r>
              <a:rPr lang="ru-RU" sz="2200" dirty="0" smtClean="0"/>
              <a:t>:</a:t>
            </a:r>
          </a:p>
          <a:p>
            <a:pPr marL="0" lvl="0" indent="0">
              <a:buNone/>
            </a:pPr>
            <a:r>
              <a:rPr lang="ru-RU" sz="2200" dirty="0" smtClean="0"/>
              <a:t>        </a:t>
            </a:r>
            <a:r>
              <a:rPr lang="ru-RU" sz="2200" dirty="0"/>
              <a:t>-5; -7; -2; -10: -3; -12; -18; </a:t>
            </a:r>
            <a:r>
              <a:rPr lang="ru-RU" sz="2200" i="1" dirty="0"/>
              <a:t>-</a:t>
            </a:r>
            <a:r>
              <a:rPr lang="ru-RU" sz="2200" dirty="0"/>
              <a:t>6</a:t>
            </a:r>
            <a:r>
              <a:rPr lang="ru-RU" sz="2200" i="1" dirty="0"/>
              <a:t>.</a:t>
            </a:r>
            <a:endParaRPr lang="ru-RU" sz="2200" dirty="0"/>
          </a:p>
          <a:p>
            <a:pPr marL="0" lvl="0" indent="0">
              <a:buNone/>
            </a:pPr>
            <a:r>
              <a:rPr lang="ru-RU" sz="2200" dirty="0" smtClean="0"/>
              <a:t>2. Сравните </a:t>
            </a:r>
            <a:r>
              <a:rPr lang="ru-RU" sz="2200" dirty="0"/>
              <a:t>числа: </a:t>
            </a:r>
            <a:endParaRPr lang="ru-RU" sz="2200" dirty="0" smtClean="0"/>
          </a:p>
          <a:p>
            <a:pPr marL="0" lvl="0" indent="0">
              <a:buNone/>
            </a:pPr>
            <a:r>
              <a:rPr lang="ru-RU" sz="2200" dirty="0" smtClean="0"/>
              <a:t>        -</a:t>
            </a:r>
            <a:r>
              <a:rPr lang="ru-RU" sz="2200" dirty="0"/>
              <a:t>5 и -3;       -12 и -2;        -7 и -6;       </a:t>
            </a:r>
            <a:r>
              <a:rPr lang="ru-RU" sz="2200" dirty="0">
                <a:solidFill>
                  <a:srgbClr val="C00000"/>
                </a:solidFill>
              </a:rPr>
              <a:t>-999 и -1000;</a:t>
            </a:r>
          </a:p>
          <a:p>
            <a:pPr marL="0" indent="0">
              <a:buNone/>
            </a:pPr>
            <a:r>
              <a:rPr lang="ru-RU" sz="2200" dirty="0" smtClean="0"/>
              <a:t>        -</a:t>
            </a:r>
            <a:r>
              <a:rPr lang="ru-RU" sz="2200" dirty="0"/>
              <a:t>5 и-10;    </a:t>
            </a:r>
            <a:r>
              <a:rPr lang="ru-RU" sz="2200" dirty="0" smtClean="0"/>
              <a:t>  </a:t>
            </a:r>
            <a:r>
              <a:rPr lang="ru-RU" sz="2200" dirty="0"/>
              <a:t>-18 и-9;        </a:t>
            </a:r>
            <a:r>
              <a:rPr lang="ru-RU" sz="2200" dirty="0" smtClean="0"/>
              <a:t> -</a:t>
            </a:r>
            <a:r>
              <a:rPr lang="ru-RU" sz="2200" dirty="0"/>
              <a:t>11 </a:t>
            </a:r>
            <a:r>
              <a:rPr lang="ru-RU" sz="2200" dirty="0" smtClean="0"/>
              <a:t>и -</a:t>
            </a:r>
            <a:r>
              <a:rPr lang="ru-RU" sz="2200" dirty="0"/>
              <a:t>8;   </a:t>
            </a:r>
            <a:r>
              <a:rPr lang="ru-RU" sz="2200" dirty="0" smtClean="0"/>
              <a:t>   </a:t>
            </a:r>
            <a:r>
              <a:rPr lang="ru-RU" sz="2200" dirty="0">
                <a:solidFill>
                  <a:srgbClr val="C00000"/>
                </a:solidFill>
              </a:rPr>
              <a:t>-3543 и-2759.</a:t>
            </a: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614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990600"/>
          </a:xfrm>
        </p:spPr>
        <p:txBody>
          <a:bodyPr>
            <a:noAutofit/>
          </a:bodyPr>
          <a:lstStyle/>
          <a:p>
            <a:r>
              <a:rPr lang="ru-RU" sz="2800" b="1" dirty="0"/>
              <a:t>Противоречие </a:t>
            </a:r>
            <a:r>
              <a:rPr lang="ru-RU" sz="2800" dirty="0"/>
              <a:t>между </a:t>
            </a:r>
            <a:r>
              <a:rPr lang="ru-RU" sz="2800" b="1" dirty="0"/>
              <a:t>практически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ru-RU" sz="2800" b="1" dirty="0" smtClean="0"/>
              <a:t>достигнутым </a:t>
            </a:r>
            <a:r>
              <a:rPr lang="ru-RU" sz="2800" b="1" dirty="0"/>
              <a:t>результатом </a:t>
            </a:r>
            <a:r>
              <a:rPr lang="ru-RU" sz="2800" b="1" dirty="0" smtClean="0"/>
              <a:t>и отсутствием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ru-RU" sz="2800" b="1" dirty="0" smtClean="0"/>
              <a:t> </a:t>
            </a:r>
            <a:r>
              <a:rPr lang="ru-RU" sz="2800" b="1" dirty="0"/>
              <a:t>у учеников теоретического обоснования 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6243889"/>
              </p:ext>
            </p:extLst>
          </p:nvPr>
        </p:nvGraphicFramePr>
        <p:xfrm>
          <a:off x="611560" y="2168824"/>
          <a:ext cx="7704855" cy="457254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592288"/>
                <a:gridCol w="1916837"/>
                <a:gridCol w="1336397"/>
                <a:gridCol w="1859333"/>
              </a:tblGrid>
              <a:tr h="11347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10" dirty="0">
                          <a:effectLst/>
                        </a:rPr>
                        <a:t>Уравнения</a:t>
                      </a:r>
                      <a:endParaRPr lang="ru-RU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1098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20" dirty="0" smtClean="0">
                          <a:effectLst/>
                        </a:rPr>
                        <a:t>Корни</a:t>
                      </a:r>
                      <a:endParaRPr lang="ru-RU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85090" marR="8826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20">
                          <a:effectLst/>
                        </a:rPr>
                        <a:t>Сумма </a:t>
                      </a:r>
                      <a:r>
                        <a:rPr lang="ru-RU" sz="1600" spc="-15">
                          <a:effectLst/>
                        </a:rPr>
                        <a:t>корней</a:t>
                      </a:r>
                      <a:endParaRPr lang="ru-RU" sz="16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R="152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spc="-10" dirty="0" smtClean="0">
                        <a:effectLst/>
                      </a:endParaRPr>
                    </a:p>
                    <a:p>
                      <a:pPr marR="152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10" dirty="0" smtClean="0">
                          <a:effectLst/>
                        </a:rPr>
                        <a:t>Произведение </a:t>
                      </a:r>
                      <a:r>
                        <a:rPr lang="ru-RU" sz="1600" spc="-10" dirty="0">
                          <a:effectLst/>
                        </a:rPr>
                        <a:t>корней</a:t>
                      </a:r>
                      <a:endParaRPr lang="ru-RU" sz="1600" dirty="0">
                        <a:effectLst/>
                      </a:endParaRPr>
                    </a:p>
                    <a:p>
                      <a:pPr marR="152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</a:tr>
              <a:tr h="566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   х</a:t>
                      </a:r>
                      <a:r>
                        <a:rPr lang="ru-RU" sz="1600" baseline="30000" dirty="0" smtClean="0">
                          <a:effectLst/>
                        </a:rPr>
                        <a:t>2</a:t>
                      </a: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- 6х + 8 = 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anchor="ctr"/>
                </a:tc>
              </a:tr>
              <a:tr h="566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5" dirty="0" smtClean="0">
                          <a:effectLst/>
                        </a:rPr>
                        <a:t>   х</a:t>
                      </a:r>
                      <a:r>
                        <a:rPr lang="ru-RU" sz="1600" spc="15" baseline="30000" dirty="0" smtClean="0">
                          <a:effectLst/>
                        </a:rPr>
                        <a:t>2</a:t>
                      </a:r>
                      <a:r>
                        <a:rPr lang="ru-RU" sz="1600" spc="15" dirty="0" smtClean="0">
                          <a:effectLst/>
                        </a:rPr>
                        <a:t> </a:t>
                      </a:r>
                      <a:r>
                        <a:rPr lang="ru-RU" sz="1600" spc="15" dirty="0">
                          <a:effectLst/>
                        </a:rPr>
                        <a:t>+ 9х + 14 = 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anchor="ctr"/>
                </a:tc>
              </a:tr>
              <a:tr h="6195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10" dirty="0" smtClean="0">
                          <a:effectLst/>
                        </a:rPr>
                        <a:t>   х</a:t>
                      </a:r>
                      <a:r>
                        <a:rPr lang="ru-RU" sz="1600" spc="-10" baseline="30000" dirty="0" smtClean="0">
                          <a:effectLst/>
                        </a:rPr>
                        <a:t>2</a:t>
                      </a:r>
                      <a:r>
                        <a:rPr lang="ru-RU" sz="1600" spc="-10" dirty="0" smtClean="0">
                          <a:effectLst/>
                        </a:rPr>
                        <a:t> </a:t>
                      </a:r>
                      <a:r>
                        <a:rPr lang="ru-RU" sz="1600" spc="-10" dirty="0">
                          <a:effectLst/>
                        </a:rPr>
                        <a:t>+ </a:t>
                      </a:r>
                      <a:r>
                        <a:rPr lang="ru-RU" sz="1600" spc="-10" dirty="0" err="1">
                          <a:effectLst/>
                        </a:rPr>
                        <a:t>рх</a:t>
                      </a:r>
                      <a:r>
                        <a:rPr lang="ru-RU" sz="1600" spc="-10" dirty="0">
                          <a:effectLst/>
                        </a:rPr>
                        <a:t> + </a:t>
                      </a:r>
                      <a:r>
                        <a:rPr lang="en-US" sz="1600" spc="-10" dirty="0">
                          <a:effectLst/>
                        </a:rPr>
                        <a:t>q </a:t>
                      </a:r>
                      <a:r>
                        <a:rPr lang="ru-RU" sz="1600" spc="-10" dirty="0">
                          <a:effectLst/>
                        </a:rPr>
                        <a:t>= 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anchor="ctr"/>
                </a:tc>
              </a:tr>
              <a:tr h="5948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5" dirty="0" smtClean="0">
                          <a:effectLst/>
                        </a:rPr>
                        <a:t>   Зх</a:t>
                      </a:r>
                      <a:r>
                        <a:rPr lang="ru-RU" sz="1600" spc="-5" baseline="30000" dirty="0" smtClean="0">
                          <a:effectLst/>
                        </a:rPr>
                        <a:t>2</a:t>
                      </a:r>
                      <a:r>
                        <a:rPr lang="ru-RU" sz="1600" spc="-5" dirty="0" smtClean="0">
                          <a:effectLst/>
                        </a:rPr>
                        <a:t> </a:t>
                      </a:r>
                      <a:r>
                        <a:rPr lang="en-US" sz="1600" spc="-5" dirty="0">
                          <a:effectLst/>
                        </a:rPr>
                        <a:t>- 2</a:t>
                      </a:r>
                      <a:r>
                        <a:rPr lang="ru-RU" sz="1600" spc="-5" dirty="0">
                          <a:effectLst/>
                        </a:rPr>
                        <a:t>х - </a:t>
                      </a:r>
                      <a:r>
                        <a:rPr lang="en-US" sz="1600" spc="-5" dirty="0">
                          <a:effectLst/>
                        </a:rPr>
                        <a:t>5</a:t>
                      </a:r>
                      <a:r>
                        <a:rPr lang="ru-RU" sz="1600" spc="-5" dirty="0">
                          <a:effectLst/>
                        </a:rPr>
                        <a:t> = 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anchor="ctr"/>
                </a:tc>
              </a:tr>
              <a:tr h="4558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5" dirty="0" smtClean="0">
                          <a:effectLst/>
                        </a:rPr>
                        <a:t>   </a:t>
                      </a:r>
                      <a:r>
                        <a:rPr lang="en-US" sz="1600" spc="15" dirty="0" smtClean="0">
                          <a:effectLst/>
                        </a:rPr>
                        <a:t>2</a:t>
                      </a:r>
                      <a:r>
                        <a:rPr lang="ru-RU" sz="1600" spc="15" dirty="0">
                          <a:effectLst/>
                        </a:rPr>
                        <a:t>х</a:t>
                      </a:r>
                      <a:r>
                        <a:rPr lang="ru-RU" sz="1600" spc="15" baseline="30000" dirty="0">
                          <a:effectLst/>
                        </a:rPr>
                        <a:t>2</a:t>
                      </a:r>
                      <a:r>
                        <a:rPr lang="ru-RU" sz="1600" spc="15" dirty="0">
                          <a:effectLst/>
                        </a:rPr>
                        <a:t> </a:t>
                      </a:r>
                      <a:r>
                        <a:rPr lang="en-US" sz="1600" spc="15" dirty="0">
                          <a:effectLst/>
                        </a:rPr>
                        <a:t>+ 7</a:t>
                      </a:r>
                      <a:r>
                        <a:rPr lang="ru-RU" sz="1600" spc="15" dirty="0">
                          <a:effectLst/>
                        </a:rPr>
                        <a:t>х - </a:t>
                      </a:r>
                      <a:r>
                        <a:rPr lang="en-US" sz="1600" spc="15" dirty="0">
                          <a:effectLst/>
                        </a:rPr>
                        <a:t>4</a:t>
                      </a:r>
                      <a:r>
                        <a:rPr lang="ru-RU" sz="1600" spc="15" dirty="0">
                          <a:effectLst/>
                        </a:rPr>
                        <a:t> = 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 anchor="ctr"/>
                </a:tc>
              </a:tr>
              <a:tr h="634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20" dirty="0" smtClean="0">
                          <a:effectLst/>
                        </a:rPr>
                        <a:t>   ах</a:t>
                      </a:r>
                      <a:r>
                        <a:rPr lang="ru-RU" sz="1600" spc="-20" baseline="30000" dirty="0" smtClean="0">
                          <a:effectLst/>
                        </a:rPr>
                        <a:t>2</a:t>
                      </a:r>
                      <a:r>
                        <a:rPr lang="ru-RU" sz="1600" spc="-20" dirty="0" smtClean="0">
                          <a:effectLst/>
                        </a:rPr>
                        <a:t> </a:t>
                      </a:r>
                      <a:r>
                        <a:rPr lang="ru-RU" sz="1600" spc="-20" dirty="0">
                          <a:effectLst/>
                        </a:rPr>
                        <a:t>+</a:t>
                      </a:r>
                      <a:r>
                        <a:rPr lang="en-US" sz="1600" spc="-20" dirty="0">
                          <a:effectLst/>
                        </a:rPr>
                        <a:t>b</a:t>
                      </a:r>
                      <a:r>
                        <a:rPr lang="ru-RU" sz="1600" spc="-20" dirty="0">
                          <a:effectLst/>
                        </a:rPr>
                        <a:t>х + с = 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anchor="ctr"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4664"/>
            <a:ext cx="1504950" cy="2047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57139" y="3475491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4; 2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20072" y="3504479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04248" y="350575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491880" y="4025687"/>
            <a:ext cx="1570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-2; -7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19255" y="397098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-9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588224" y="4005263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14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209942" y="4518411"/>
                <a:ext cx="1944216" cy="8320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/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−</m:t>
                        </m:r>
                        <m:r>
                          <a:rPr lang="en-US">
                            <a:latin typeface="Cambria Math"/>
                          </a:rPr>
                          <m:t>𝑝</m:t>
                        </m:r>
                        <m:r>
                          <a:rPr lang="en-US">
                            <a:latin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>
                                    <a:latin typeface="Cambria Math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>
                                <a:latin typeface="Cambria Math"/>
                              </a:rPr>
                              <m:t>−4</m:t>
                            </m:r>
                            <m:r>
                              <a:rPr lang="en-US">
                                <a:latin typeface="Cambria Math"/>
                              </a:rPr>
                              <m:t>𝑞</m:t>
                            </m:r>
                          </m:e>
                        </m:rad>
                      </m:num>
                      <m:den>
                        <m:r>
                          <a:rPr lang="en-US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ru-RU" dirty="0">
                  <a:latin typeface="Times New Roman"/>
                  <a:ea typeface="Times New Roman"/>
                </a:endParaRPr>
              </a:p>
              <a:p>
                <a:pPr algn="ctr"/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9942" y="4518411"/>
                <a:ext cx="1944216" cy="83202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5220072" y="4579689"/>
            <a:ext cx="1146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-p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804248" y="4591935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209942" y="5094476"/>
                <a:ext cx="1852616" cy="4854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1 </m:t>
                    </m:r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2 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 smtClean="0"/>
                  <a:t>; -1</a:t>
                </a:r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9942" y="5094476"/>
                <a:ext cx="1852616" cy="485454"/>
              </a:xfrm>
              <a:prstGeom prst="rect">
                <a:avLst/>
              </a:prstGeom>
              <a:blipFill rotWithShape="1">
                <a:blip r:embed="rId6"/>
                <a:stretch>
                  <a:fillRect b="-75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319254" y="5094477"/>
                <a:ext cx="1008113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9254" y="5094477"/>
                <a:ext cx="1008113" cy="6127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696236" y="5087979"/>
                <a:ext cx="1296144" cy="4879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6236" y="5087979"/>
                <a:ext cx="1296144" cy="487954"/>
              </a:xfrm>
              <a:prstGeom prst="rect">
                <a:avLst/>
              </a:prstGeom>
              <a:blipFill rotWithShape="1">
                <a:blip r:embed="rId8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3209942" y="5729265"/>
            <a:ext cx="185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0,5; -4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154158" y="5729265"/>
            <a:ext cx="1290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-3,5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588224" y="5729265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-2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319255" y="6098597"/>
                <a:ext cx="1008112" cy="5085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9255" y="6098597"/>
                <a:ext cx="1008112" cy="508537"/>
              </a:xfrm>
              <a:prstGeom prst="rect">
                <a:avLst/>
              </a:prstGeom>
              <a:blipFill rotWithShape="1">
                <a:blip r:embed="rId9"/>
                <a:stretch>
                  <a:fillRect b="-23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804248" y="6098597"/>
                <a:ext cx="1296144" cy="564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248" y="6098597"/>
                <a:ext cx="1296144" cy="56483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131185" y="6115049"/>
                <a:ext cx="2010130" cy="825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/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>
                            <a:latin typeface="Cambria Math"/>
                          </a:rPr>
                          <m:t>1,2</m:t>
                        </m:r>
                      </m:sub>
                    </m:sSub>
                    <m:r>
                      <a:rPr lang="en-US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n-US" dirty="0">
                            <a:latin typeface="Cambria Math"/>
                          </a:rPr>
                          <m:t>−</m:t>
                        </m:r>
                        <m:r>
                          <a:rPr lang="en-US" dirty="0">
                            <a:latin typeface="Cambria Math"/>
                          </a:rPr>
                          <m:t>𝑏</m:t>
                        </m:r>
                        <m:r>
                          <a:rPr lang="en-US" dirty="0">
                            <a:latin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i="1" dirty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dirty="0">
                                    <a:latin typeface="Cambria Math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dirty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dirty="0">
                                <a:latin typeface="Cambria Math"/>
                              </a:rPr>
                              <m:t>−4</m:t>
                            </m:r>
                            <m:r>
                              <a:rPr lang="en-US" dirty="0">
                                <a:latin typeface="Cambria Math"/>
                              </a:rPr>
                              <m:t>𝑎𝑐</m:t>
                            </m:r>
                          </m:e>
                        </m:rad>
                      </m:num>
                      <m:den>
                        <m:r>
                          <a:rPr lang="en-US" dirty="0">
                            <a:latin typeface="Cambria Math"/>
                          </a:rPr>
                          <m:t>2</m:t>
                        </m:r>
                        <m:r>
                          <a:rPr lang="en-US" dirty="0"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endParaRPr lang="ru-RU" dirty="0">
                  <a:latin typeface="Times New Roman"/>
                  <a:ea typeface="Times New Roman"/>
                </a:endParaRPr>
              </a:p>
              <a:p>
                <a:pPr algn="ctr"/>
                <a:endParaRPr lang="ru-RU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185" y="6115049"/>
                <a:ext cx="2010130" cy="82554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509651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95536" y="620688"/>
            <a:ext cx="6840760" cy="324036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200" b="1" i="1" u="sng" dirty="0"/>
              <a:t>Тема:</a:t>
            </a:r>
            <a:r>
              <a:rPr lang="ru-RU" sz="2200" i="1" dirty="0"/>
              <a:t> </a:t>
            </a:r>
            <a:r>
              <a:rPr lang="ru-RU" sz="2200" dirty="0"/>
              <a:t>«Сумма первых </a:t>
            </a:r>
            <a:r>
              <a:rPr lang="en-US" sz="2200" i="1" dirty="0"/>
              <a:t>n</a:t>
            </a:r>
            <a:r>
              <a:rPr lang="ru-RU" sz="2200" i="1" dirty="0" smtClean="0"/>
              <a:t> </a:t>
            </a:r>
            <a:r>
              <a:rPr lang="ru-RU" sz="2200" dirty="0"/>
              <a:t>членов арифметической прогрессии</a:t>
            </a:r>
            <a:r>
              <a:rPr lang="ru-RU" sz="2200" dirty="0" smtClean="0"/>
              <a:t>». </a:t>
            </a:r>
            <a:r>
              <a:rPr lang="ru-RU" sz="2200" dirty="0"/>
              <a:t>9 класс</a:t>
            </a:r>
            <a:r>
              <a:rPr lang="ru-RU" sz="2200" dirty="0" smtClean="0"/>
              <a:t>.</a:t>
            </a:r>
          </a:p>
          <a:p>
            <a:pPr marL="0" indent="0" algn="just">
              <a:buNone/>
            </a:pPr>
            <a:endParaRPr lang="ru-RU" sz="2200" dirty="0"/>
          </a:p>
          <a:p>
            <a:pPr marL="0" indent="0" algn="just">
              <a:buNone/>
            </a:pPr>
            <a:r>
              <a:rPr lang="ru-RU" sz="2200" b="1" dirty="0"/>
              <a:t>Задача:</a:t>
            </a:r>
            <a:r>
              <a:rPr lang="ru-RU" sz="2200" dirty="0"/>
              <a:t>. Для изготовления </a:t>
            </a:r>
            <a:r>
              <a:rPr lang="ru-RU" sz="2200" dirty="0" smtClean="0"/>
              <a:t>1</a:t>
            </a:r>
            <a:r>
              <a:rPr lang="en-US" sz="2200" dirty="0" smtClean="0"/>
              <a:t>2</a:t>
            </a:r>
            <a:r>
              <a:rPr lang="ru-RU" sz="2200" dirty="0" smtClean="0"/>
              <a:t> </a:t>
            </a:r>
            <a:r>
              <a:rPr lang="ru-RU" sz="2200" dirty="0"/>
              <a:t>ступеней садовой лестницы, самая длинная из которых </a:t>
            </a:r>
            <a:r>
              <a:rPr lang="en-US" sz="2200" dirty="0" smtClean="0"/>
              <a:t>7</a:t>
            </a:r>
            <a:r>
              <a:rPr lang="ru-RU" sz="2200" dirty="0" smtClean="0"/>
              <a:t>0 </a:t>
            </a:r>
            <a:r>
              <a:rPr lang="ru-RU" sz="2200" dirty="0"/>
              <a:t>см, а самая короткая - 26 см, школьник решил распилить доску длиной 6 м. Хватит ли ему этой доски, если </a:t>
            </a:r>
            <a:r>
              <a:rPr lang="ru-RU" sz="2200" dirty="0" smtClean="0"/>
              <a:t>каждая следующая ступенька меньше предыдущей на </a:t>
            </a:r>
            <a:r>
              <a:rPr lang="ru-RU" sz="2200" dirty="0"/>
              <a:t>4 см?</a:t>
            </a:r>
          </a:p>
          <a:p>
            <a:pPr algn="just"/>
            <a:endParaRPr lang="ru-RU" sz="22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47936" y="3861048"/>
            <a:ext cx="8507412" cy="2880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ru-RU" sz="2200" b="1" i="1" u="sng" dirty="0" smtClean="0"/>
              <a:t>Решение:</a:t>
            </a:r>
            <a:r>
              <a:rPr lang="ru-RU" sz="2200" i="1" dirty="0" smtClean="0"/>
              <a:t>   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sz="2200" i="1" dirty="0"/>
              <a:t> </a:t>
            </a:r>
            <a:r>
              <a:rPr lang="ru-RU" sz="2200" i="1" dirty="0" smtClean="0"/>
              <a:t>                 26+30+34+38+42+46+50+54+58+62+66+70=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sz="2200" i="1" dirty="0"/>
              <a:t> </a:t>
            </a:r>
            <a:r>
              <a:rPr lang="ru-RU" sz="2200" i="1" dirty="0" smtClean="0"/>
              <a:t>                 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sz="2200" i="1" dirty="0"/>
              <a:t> </a:t>
            </a:r>
            <a:r>
              <a:rPr lang="ru-RU" sz="2200" i="1" dirty="0" smtClean="0"/>
              <a:t>         =(26+70)+(30+66)+(34+62)+(38+58)+(42+54)+(46+50)=</a:t>
            </a:r>
          </a:p>
          <a:p>
            <a:pPr marL="0" indent="0" algn="just">
              <a:buFont typeface="Arial" pitchFamily="34" charset="0"/>
              <a:buNone/>
            </a:pPr>
            <a:endParaRPr lang="ru-RU" sz="2200" i="1" dirty="0"/>
          </a:p>
          <a:p>
            <a:pPr marL="0" indent="0" algn="just">
              <a:buFont typeface="Arial" pitchFamily="34" charset="0"/>
              <a:buNone/>
            </a:pPr>
            <a:r>
              <a:rPr lang="ru-RU" sz="2200" i="1" dirty="0" smtClean="0"/>
              <a:t>                                  = (26+70) </a:t>
            </a:r>
            <a:r>
              <a:rPr lang="ru-RU" sz="2200" dirty="0" smtClean="0"/>
              <a:t>* 6 = 576 см.</a:t>
            </a:r>
            <a:endParaRPr lang="ru-RU" sz="2200" dirty="0"/>
          </a:p>
        </p:txBody>
      </p:sp>
      <p:sp>
        <p:nvSpPr>
          <p:cNvPr id="2" name="AutoShape 2" descr="http://remontnichki5.ru/images/DerevyannayaPristavnayaLestnits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93344"/>
            <a:ext cx="1581150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150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PPT_DBNAME" val="8375ca8e-338d-49f4-9a01-ca20ce43fc71.md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SLIDE_ISRESPONSED" val="1"/>
  <p:tag name="ARS_SLIDE_DUENO" val="9"/>
  <p:tag name="ARS_SLIDE_PARTICIPANTNUM" val="9"/>
  <p:tag name="ARS_SLIDE_SUBMITNUM" val="0"/>
  <p:tag name="ARS_SLIDE_CORRECTNUM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  <p:tag name="ARS_SLIDE_ISRESPONSED" val="1"/>
  <p:tag name="ARS_SLIDE_DUENO" val="9"/>
  <p:tag name="ARS_SLIDE_PARTICIPANTNUM" val="9"/>
  <p:tag name="ARS_SLIDE_SUBMITNUM" val="0"/>
  <p:tag name="ARS_SLIDE_CORRECTNUM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ISRESPONSED" val="1"/>
  <p:tag name="ARS_SLIDE_DUENO" val="9"/>
  <p:tag name="ARS_SLIDE_PARTICIPANTNUM" val="9"/>
  <p:tag name="ARS_SLIDE_SUBMITNUM" val="0"/>
  <p:tag name="ARS_SLIDE_CORRECTNUM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ISRESPONSED" val="1"/>
  <p:tag name="ARS_SLIDE_DUENO" val="9"/>
  <p:tag name="ARS_SLIDE_PARTICIPANTNUM" val="9"/>
  <p:tag name="ARS_SLIDE_SUBMITNUM" val="0"/>
  <p:tag name="ARS_SLIDE_CORRECTNUM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ISRESPONSED" val="1"/>
  <p:tag name="ARS_SLIDE_DUENO" val="9"/>
  <p:tag name="ARS_SLIDE_PARTICIPANTNUM" val="9"/>
  <p:tag name="ARS_SLIDE_SUBMITNUM" val="0"/>
  <p:tag name="ARS_SLIDE_CORRECTNUM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ISRESPONSED" val="1"/>
  <p:tag name="ARS_SLIDE_DUENO" val="9"/>
  <p:tag name="ARS_SLIDE_PARTICIPANTNUM" val="9"/>
  <p:tag name="ARS_SLIDE_SUBMITNUM" val="0"/>
  <p:tag name="ARS_SLIDE_CORRECTNUM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ISRESPONSED" val="1"/>
  <p:tag name="ARS_SLIDE_DUENO" val="9"/>
  <p:tag name="ARS_SLIDE_PARTICIPANTNUM" val="9"/>
  <p:tag name="ARS_SLIDE_SUBMITNUM" val="0"/>
  <p:tag name="ARS_SLIDE_CORRECTNUM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ISRESPONSED" val="1"/>
  <p:tag name="ARS_SLIDE_DUENO" val="9"/>
  <p:tag name="ARS_SLIDE_PARTICIPANTNUM" val="9"/>
  <p:tag name="ARS_SLIDE_SUBMITNUM" val="0"/>
  <p:tag name="ARS_SLIDE_CORRECTNUM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ISRESPONSED" val="1"/>
  <p:tag name="ARS_SLIDE_DUENO" val="9"/>
  <p:tag name="ARS_SLIDE_PARTICIPANTNUM" val="9"/>
  <p:tag name="ARS_SLIDE_SUBMITNUM" val="0"/>
  <p:tag name="ARS_SLIDE_CORRECTNUM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ISRESPONSED" val="1"/>
  <p:tag name="ARS_SLIDE_DUENO" val="9"/>
  <p:tag name="ARS_SLIDE_PARTICIPANTNUM" val="9"/>
  <p:tag name="ARS_SLIDE_SUBMITNUM" val="0"/>
  <p:tag name="ARS_SLIDE_CORRECTNUM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ISRESPONSED" val="1"/>
  <p:tag name="ARS_SLIDE_DUENO" val="9"/>
  <p:tag name="ARS_SLIDE_PARTICIPANTNUM" val="9"/>
  <p:tag name="ARS_SLIDE_SUBMITNUM" val="0"/>
  <p:tag name="ARS_SLIDE_CORRECTNUM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S_SLIDE_ISRESPONSED" val="1"/>
  <p:tag name="ARS_SLIDE_DUENO" val="9"/>
  <p:tag name="ARS_SLIDE_PARTICIPANTNUM" val="9"/>
  <p:tag name="ARS_SLIDE_SUBMITNUM" val="0"/>
  <p:tag name="ARS_SLIDE_CORRECTNUM" val="0"/>
  <p:tag name="ARS_CHARTCOLOR_0" val="-12481296"/>
  <p:tag name="ARS_CHARTCOLOR_1" val="-2080758"/>
  <p:tag name="ARS_CHARTCOLOR_2" val="-215999"/>
  <p:tag name="ARS_CHARTCOLOR_3" val="-16423790"/>
  <p:tag name="ARS_CHARTCOLOR_4" val="-4210753"/>
  <p:tag name="ARS_CHARTCOLOR_5" val="-15058071"/>
  <p:tag name="ARS_CHARTCOLOR_6" val="-7294"/>
  <p:tag name="ARS_CHARTCOLOR_7" val="-15557411"/>
  <p:tag name="ARS_CHARTCOLOR_8" val="-3511477"/>
  <p:tag name="ARS_CHARTCOLOR_9" val="-16753445"/>
  <p:tag name="ARS_CHARTPARA_ITEMLABELFONTNAME" val="Arial"/>
  <p:tag name="ARS_CHARTPARA_ITEMLABELFONTSIZE" val="16"/>
  <p:tag name="ARS_CHARTPARA_ITEMLABELFONTBOLD" val="False"/>
  <p:tag name="ARS_CHARTPARA_ITEMLABELFONTITALIC" val="False"/>
  <p:tag name="ARS_CHARTPARA_ITEMLABELFONTCOLOR" val="-16777216"/>
  <p:tag name="ARS_CHARTPARA_DATALABELFONTNAME" val="Arial"/>
  <p:tag name="ARS_CHARTPARA_DATALABELFONTSIZE" val="14"/>
  <p:tag name="ARS_CHARTPARA_DATALABELFONTBOLD" val="False"/>
  <p:tag name="ARS_CHARTPARA_DATALABELFONTITALIC" val="False"/>
  <p:tag name="ARS_CHARTPARA_DATALABELFONTCOLOR" val="-16777216"/>
  <p:tag name="ARS_RESPONSETYPE" val="Slid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451</TotalTime>
  <Words>1148</Words>
  <Application>Microsoft Office PowerPoint</Application>
  <PresentationFormat>Экран (4:3)</PresentationFormat>
  <Paragraphs>122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Ясность</vt:lpstr>
      <vt:lpstr>  СОЗДАНИЕ ПРОБЛЕМНЫХ СИТУАЦИЙ НА УРОКАХ МАТЕМАТИКИ Мастер-класс</vt:lpstr>
      <vt:lpstr>Цель: показать различные приемы создания проблемных ситуаций, способствующие развитию способности школьников учиться самостоятельно на уроках математики. </vt:lpstr>
      <vt:lpstr>учащиеся удерживают в памяти:</vt:lpstr>
      <vt:lpstr>Основные типы проблемных ситуаций</vt:lpstr>
      <vt:lpstr>учащиеся не знают способа решения поставленной задачи</vt:lpstr>
      <vt:lpstr>необходимость использова­ния ранее усвоенных знаний в новых условиях</vt:lpstr>
      <vt:lpstr>противо­речие между теоретически возможным путем решения задачи и практической неосуще­ствимостью избранного способа решения</vt:lpstr>
      <vt:lpstr>Противоречие между практически  достигнутым результатом и отсутствием  у учеников теоретического обоснования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ПРОБЛЕМНЫХ СИТУАЦИЙ НА УРОКАХ МАТЕМАТИКИ Мастер-класс</dc:title>
  <dc:creator>Наталья</dc:creator>
  <cp:lastModifiedBy>Наталья</cp:lastModifiedBy>
  <cp:revision>37</cp:revision>
  <dcterms:created xsi:type="dcterms:W3CDTF">2017-01-09T17:48:59Z</dcterms:created>
  <dcterms:modified xsi:type="dcterms:W3CDTF">2021-09-15T16:04:11Z</dcterms:modified>
</cp:coreProperties>
</file>