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7"/>
  </p:notesMasterIdLst>
  <p:sldIdLst>
    <p:sldId id="257" r:id="rId2"/>
    <p:sldId id="264" r:id="rId3"/>
    <p:sldId id="270" r:id="rId4"/>
    <p:sldId id="275" r:id="rId5"/>
    <p:sldId id="258" r:id="rId6"/>
    <p:sldId id="265" r:id="rId7"/>
    <p:sldId id="280" r:id="rId8"/>
    <p:sldId id="259" r:id="rId9"/>
    <p:sldId id="267" r:id="rId10"/>
    <p:sldId id="276" r:id="rId11"/>
    <p:sldId id="277" r:id="rId12"/>
    <p:sldId id="272" r:id="rId13"/>
    <p:sldId id="260" r:id="rId14"/>
    <p:sldId id="269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D22E"/>
    <a:srgbClr val="9DC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99377" autoAdjust="0"/>
  </p:normalViewPr>
  <p:slideViewPr>
    <p:cSldViewPr>
      <p:cViewPr>
        <p:scale>
          <a:sx n="77" d="100"/>
          <a:sy n="77" d="100"/>
        </p:scale>
        <p:origin x="-114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2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816AA8-D8EF-42E0-B06D-CE890431AEFC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8190F6-AC56-475E-9CEE-797767E3F0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207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8190F6-AC56-475E-9CEE-797767E3F0D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529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25.png"/><Relationship Id="rId4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31.png"/><Relationship Id="rId5" Type="http://schemas.microsoft.com/office/2007/relationships/hdphoto" Target="../media/hdphoto9.wdp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microsoft.com/office/2007/relationships/hdphoto" Target="../media/hdphoto14.wdp"/><Relationship Id="rId3" Type="http://schemas.openxmlformats.org/officeDocument/2006/relationships/image" Target="../media/image32.jpg"/><Relationship Id="rId7" Type="http://schemas.microsoft.com/office/2007/relationships/hdphoto" Target="../media/hdphoto11.wdp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34.png"/><Relationship Id="rId11" Type="http://schemas.microsoft.com/office/2007/relationships/hdphoto" Target="../media/hdphoto13.wdp"/><Relationship Id="rId5" Type="http://schemas.microsoft.com/office/2007/relationships/hdphoto" Target="../media/hdphoto10.wdp"/><Relationship Id="rId15" Type="http://schemas.microsoft.com/office/2007/relationships/hdphoto" Target="../media/hdphoto15.wdp"/><Relationship Id="rId10" Type="http://schemas.openxmlformats.org/officeDocument/2006/relationships/image" Target="../media/image36.png"/><Relationship Id="rId4" Type="http://schemas.openxmlformats.org/officeDocument/2006/relationships/image" Target="../media/image33.png"/><Relationship Id="rId9" Type="http://schemas.microsoft.com/office/2007/relationships/hdphoto" Target="../media/hdphoto12.wdp"/><Relationship Id="rId1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856" y="5229200"/>
            <a:ext cx="5904656" cy="122413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  <a:t>Автор: Педагог дополнительного образования</a:t>
            </a:r>
            <a:br>
              <a:rPr lang="ru-RU" sz="24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Тихая Елена Васильевна</a:t>
            </a:r>
            <a:endParaRPr lang="ru-RU" sz="32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0250" y="3071722"/>
            <a:ext cx="44312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  <a:latin typeface="Monotype Corsiva" pitchFamily="66" charset="0"/>
              </a:rPr>
              <a:t>«Я </a:t>
            </a:r>
            <a:r>
              <a:rPr lang="ru-RU" sz="3600" dirty="0">
                <a:solidFill>
                  <a:srgbClr val="FFFF00"/>
                </a:solidFill>
                <a:latin typeface="Monotype Corsiva" pitchFamily="66" charset="0"/>
              </a:rPr>
              <a:t>б в кондитеры пошел, </a:t>
            </a:r>
            <a:endParaRPr lang="ru-RU" sz="3600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 algn="ctr"/>
            <a:r>
              <a:rPr lang="ru-RU" sz="3600" dirty="0" smtClean="0">
                <a:solidFill>
                  <a:srgbClr val="FFFF00"/>
                </a:solidFill>
                <a:latin typeface="Monotype Corsiva" pitchFamily="66" charset="0"/>
              </a:rPr>
              <a:t>пусть </a:t>
            </a:r>
            <a:r>
              <a:rPr lang="ru-RU" sz="3600" dirty="0">
                <a:solidFill>
                  <a:srgbClr val="FFFF00"/>
                </a:solidFill>
                <a:latin typeface="Monotype Corsiva" pitchFamily="66" charset="0"/>
              </a:rPr>
              <a:t>меня </a:t>
            </a:r>
            <a:r>
              <a:rPr lang="ru-RU" sz="3600" dirty="0" smtClean="0">
                <a:solidFill>
                  <a:srgbClr val="FFFF00"/>
                </a:solidFill>
                <a:latin typeface="Monotype Corsiva" pitchFamily="66" charset="0"/>
              </a:rPr>
              <a:t>научат»…</a:t>
            </a:r>
            <a:endParaRPr lang="ru-RU" sz="36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0987" y="361585"/>
            <a:ext cx="53783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Муниципальное бюджетное образовательное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учреждение </a:t>
            </a:r>
            <a:r>
              <a:rPr lang="ru-RU" sz="2400" b="1" dirty="0" err="1" smtClean="0">
                <a:solidFill>
                  <a:schemeClr val="bg1"/>
                </a:solidFill>
                <a:latin typeface="Monotype Corsiva" panose="03010101010201010101" pitchFamily="66" charset="0"/>
              </a:rPr>
              <a:t>Кормовская</a:t>
            </a:r>
            <a:r>
              <a:rPr lang="ru-RU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средняя </a:t>
            </a:r>
            <a:r>
              <a:rPr lang="ru-RU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школа</a:t>
            </a:r>
            <a:endParaRPr lang="ru-RU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250" y="242088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Monotype Corsiva" pitchFamily="66" charset="0"/>
              </a:rPr>
              <a:t>Методическая разработка </a:t>
            </a:r>
            <a:r>
              <a:rPr lang="ru-RU" sz="2400" b="1" dirty="0" smtClean="0">
                <a:solidFill>
                  <a:schemeClr val="bg1"/>
                </a:solidFill>
                <a:latin typeface="Monotype Corsiva" pitchFamily="66" charset="0"/>
              </a:rPr>
              <a:t>занятия:</a:t>
            </a:r>
            <a:endParaRPr lang="ru-RU" sz="24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6231" y1="24438" x2="56231" y2="24438"/>
                        <a14:foregroundMark x1="46962" y1="18182" x2="46962" y2="18182"/>
                        <a14:foregroundMark x1="28218" y1="40567" x2="28218" y2="40567"/>
                        <a14:foregroundMark x1="22245" y1="39101" x2="22245" y2="39101"/>
                        <a14:foregroundMark x1="23687" y1="35484" x2="23687" y2="35484"/>
                        <a14:foregroundMark x1="32338" y1="46530" x2="32338" y2="46530"/>
                        <a14:foregroundMark x1="32338" y1="41153" x2="32338" y2="41153"/>
                        <a14:foregroundMark x1="18950" y1="45064" x2="18950" y2="45064"/>
                        <a14:foregroundMark x1="49743" y1="67546" x2="49743" y2="67546"/>
                        <a14:foregroundMark x1="53553" y1="61877" x2="53553" y2="61877"/>
                        <a14:foregroundMark x1="35942" y1="44575" x2="35942" y2="44575"/>
                        <a14:foregroundMark x1="52729" y1="67546" x2="52729" y2="67546"/>
                        <a14:foregroundMark x1="42225" y1="67546" x2="42225" y2="67546"/>
                        <a14:foregroundMark x1="44593" y1="63245" x2="44593" y2="63245"/>
                        <a14:foregroundMark x1="43151" y1="25220" x2="43151" y2="25220"/>
                        <a14:foregroundMark x1="33574" y1="34897" x2="33574" y2="34897"/>
                        <a14:foregroundMark x1="17096" y1="46823" x2="17096" y2="46823"/>
                        <a14:foregroundMark x1="20082" y1="47116" x2="20082" y2="47116"/>
                        <a14:foregroundMark x1="30587" y1="38612" x2="30587" y2="38612"/>
                        <a14:foregroundMark x1="38311" y1="27761" x2="38311" y2="27761"/>
                        <a14:foregroundMark x1="46447" y1="27566" x2="46447" y2="27566"/>
                        <a14:foregroundMark x1="48198" y1="69501" x2="48198" y2="69501"/>
                        <a14:foregroundMark x1="49125" y1="62170" x2="49125" y2="62170"/>
                        <a14:foregroundMark x1="53038" y1="56696" x2="53038" y2="56696"/>
                        <a14:foregroundMark x1="53244" y1="26100" x2="53244" y2="26100"/>
                        <a14:foregroundMark x1="57158" y1="20137" x2="57158" y2="20137"/>
                        <a14:foregroundMark x1="45829" y1="64712" x2="45829" y2="64712"/>
                        <a14:backgroundMark x1="37796" y1="48778" x2="37796" y2="48778"/>
                        <a14:backgroundMark x1="36560" y1="38905" x2="36560" y2="38905"/>
                        <a14:backgroundMark x1="38311" y1="41153" x2="38311" y2="41153"/>
                        <a14:backgroundMark x1="39547" y1="48192" x2="39547" y2="48192"/>
                        <a14:backgroundMark x1="38620" y1="39101" x2="38620" y2="39101"/>
                        <a14:backgroundMark x1="35015" y1="49658" x2="35015" y2="49658"/>
                        <a14:backgroundMark x1="38311" y1="50538" x2="38311" y2="50538"/>
                        <a14:backgroundMark x1="37487" y1="49658" x2="37487" y2="49658"/>
                        <a14:backgroundMark x1="38311" y1="47898" x2="38311" y2="47898"/>
                        <a14:backgroundMark x1="33883" y1="40274" x2="33883" y2="40274"/>
                        <a14:backgroundMark x1="34192" y1="42522" x2="34192" y2="42522"/>
                        <a14:backgroundMark x1="32956" y1="39980" x2="32956" y2="39980"/>
                        <a14:backgroundMark x1="37178" y1="42522" x2="37178" y2="42522"/>
                        <a14:backgroundMark x1="37796" y1="44575" x2="37796" y2="44575"/>
                        <a14:backgroundMark x1="35633" y1="41447" x2="35633" y2="41447"/>
                        <a14:backgroundMark x1="32338" y1="38025" x2="32338" y2="38025"/>
                        <a14:backgroundMark x1="35015" y1="40567" x2="35015" y2="40567"/>
                        <a14:backgroundMark x1="31514" y1="44575" x2="31514" y2="44575"/>
                        <a14:backgroundMark x1="33265" y1="45650" x2="33265" y2="45650"/>
                        <a14:backgroundMark x1="34706" y1="45650" x2="34706" y2="456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014" y="-387424"/>
            <a:ext cx="7222089" cy="7848941"/>
          </a:xfrm>
          <a:prstGeom prst="rect">
            <a:avLst/>
          </a:prstGeom>
        </p:spPr>
      </p:pic>
      <p:pic>
        <p:nvPicPr>
          <p:cNvPr id="10" name="Teatr_pesni_Talisman_-_Pesenka_sladkoezhek_28468851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97449" y="3071722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000">
        <p:split orient="vert"/>
      </p:transition>
    </mc:Choice>
    <mc:Fallback>
      <p:transition spd="slow" advTm="7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15" grpId="0"/>
      <p:bldP spid="6" grpId="0"/>
    </p:bldLst>
  </p:timing>
  <p:extLst mod="1">
    <p:ext uri="{E180D4A7-C9FB-4DFB-919C-405C955672EB}">
      <p14:showEvtLst xmlns:p14="http://schemas.microsoft.com/office/powerpoint/2010/main">
        <p14:playEvt time="0" objId="3"/>
        <p14:stopEvt time="14731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60648"/>
            <a:ext cx="4147712" cy="108012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C000"/>
                </a:solidFill>
                <a:latin typeface="Monotype Corsiva" pitchFamily="66" charset="0"/>
              </a:rPr>
              <a:t>Мастер-класс </a:t>
            </a:r>
            <a:br>
              <a:rPr lang="ru-RU" sz="3600" dirty="0" smtClean="0">
                <a:solidFill>
                  <a:srgbClr val="FFC000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rgbClr val="FFC000"/>
                </a:solidFill>
                <a:latin typeface="Monotype Corsiva" pitchFamily="66" charset="0"/>
              </a:rPr>
              <a:t>«Домашний кондитер»</a:t>
            </a:r>
            <a:endParaRPr lang="ru-RU" sz="36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53134" y="1649185"/>
            <a:ext cx="8343852" cy="1770273"/>
            <a:chOff x="453134" y="1649185"/>
            <a:chExt cx="8343852" cy="1770273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453134" y="1700816"/>
              <a:ext cx="4697412" cy="1718642"/>
              <a:chOff x="453134" y="1700816"/>
              <a:chExt cx="4697412" cy="1718642"/>
            </a:xfrm>
          </p:grpSpPr>
          <p:pic>
            <p:nvPicPr>
              <p:cNvPr id="7" name="Рисунок 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3025" b="53510"/>
              <a:stretch/>
            </p:blipFill>
            <p:spPr>
              <a:xfrm>
                <a:off x="453134" y="1700816"/>
                <a:ext cx="2291314" cy="1683178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solidFill>
                  <a:srgbClr val="FFFFFF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8" name="Рисунок 7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0000"/>
              <a:stretch/>
            </p:blipFill>
            <p:spPr>
              <a:xfrm>
                <a:off x="2744448" y="1700816"/>
                <a:ext cx="2406098" cy="1718642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ln w="88900" cap="sq">
                <a:solidFill>
                  <a:srgbClr val="FFFFFF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482" b="56641"/>
            <a:stretch/>
          </p:blipFill>
          <p:spPr>
            <a:xfrm>
              <a:off x="5150546" y="1649185"/>
              <a:ext cx="3646440" cy="1770273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34" b="54681"/>
          <a:stretch/>
        </p:blipFill>
        <p:spPr>
          <a:xfrm>
            <a:off x="453134" y="3781489"/>
            <a:ext cx="2614752" cy="22809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71"/>
          <a:stretch/>
        </p:blipFill>
        <p:spPr>
          <a:xfrm>
            <a:off x="2922305" y="3781489"/>
            <a:ext cx="5874681" cy="2246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00">
        <p14:prism isInverted="1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57" y="260648"/>
            <a:ext cx="4202184" cy="2941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02176"/>
            <a:ext cx="4784534" cy="3459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60032" y="908720"/>
            <a:ext cx="3888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Я, повар – </a:t>
            </a:r>
            <a:r>
              <a:rPr lang="ru-RU" sz="2000" b="1" dirty="0">
                <a:solidFill>
                  <a:srgbClr val="FFFF00"/>
                </a:solidFill>
                <a:latin typeface="Monotype Corsiva" pitchFamily="66" charset="0"/>
              </a:rPr>
              <a:t>кондитер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, смогу всё испечь, </a:t>
            </a:r>
            <a:endParaRPr lang="ru-RU" sz="20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Для 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этого надо хорошую печь. </a:t>
            </a:r>
            <a:endParaRPr lang="ru-RU" sz="20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Пеку для народа, торты и печенье. Пеку я ватрушки, блины,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кренделя.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 </a:t>
            </a:r>
            <a:endParaRPr lang="ru-RU" sz="2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43956" y="430084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Красиво  оформлен,  а  качество,  вкус…</a:t>
            </a: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Румяный,  как  солнце,  загара  индус.</a:t>
            </a: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Торт  тает  во  рту,  очень  сладок  как  мёд,</a:t>
            </a: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С  собою,  в  себя,  мою  душу  берёт</a:t>
            </a: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.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6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56205"/>
            <a:ext cx="90763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Вам желаю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сладкой-сладкой: И 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с посыпкой, и с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помадкой,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И 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с печеньем, и с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орехом, шоколадка 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не помеха,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С кремом, пудрой,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марципаном,  и с 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вареньем, как не странно,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В общем, самой жизни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вкусной, чтобы 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не было Вам грустно!</a:t>
            </a:r>
            <a:endParaRPr lang="ru-RU" sz="20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692696"/>
            <a:ext cx="6295556" cy="44068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000">
        <p:split orient="vert"/>
      </p:transition>
    </mc:Choice>
    <mc:Fallback>
      <p:transition spd="slow" advTm="7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4733" y="1209008"/>
            <a:ext cx="3995936" cy="101122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Наш сладкий волшебник, кондитер чудесный!</a:t>
            </a:r>
            <a:b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Ты нам создаешь шоколадную песню,</a:t>
            </a:r>
            <a:b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</a:br>
            <a:endParaRPr lang="ru-RU" sz="2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488" y="3313254"/>
            <a:ext cx="4347749" cy="32521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28042"/>
            <a:ext cx="4359466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38944" y="4581128"/>
            <a:ext cx="32941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Ванильную нотку в нее добавляешь,</a:t>
            </a:r>
            <a:b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Мелодию сливок в нее ты </a:t>
            </a: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вплетаешь.</a:t>
            </a:r>
            <a:endParaRPr lang="ru-RU" sz="28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55976" y="1430560"/>
            <a:ext cx="45365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Вам желаю сладкой-сладкой,</a:t>
            </a:r>
            <a:b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И с посыпкой, и с помадкой,</a:t>
            </a:r>
            <a:b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И с печеньем, и с орехом,</a:t>
            </a:r>
            <a:b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Шоколадка не помеха,</a:t>
            </a:r>
            <a:b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С кремом, пудрой, марципаном</a:t>
            </a:r>
            <a:b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И с вареньем, как ни странно,</a:t>
            </a:r>
            <a:b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В общем, самой жизни вкусной,</a:t>
            </a:r>
            <a:b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Чтобы не было вам грустно</a:t>
            </a: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!</a:t>
            </a:r>
            <a:endParaRPr lang="ru-RU" sz="2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70" y="620688"/>
            <a:ext cx="3800970" cy="50760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32394" l="0" r="100000">
                        <a14:foregroundMark x1="9572" y1="7668" x2="9572" y2="7668"/>
                        <a14:foregroundMark x1="9572" y1="18779" x2="9572" y2="18779"/>
                        <a14:foregroundMark x1="3401" y1="7199" x2="3401" y2="7199"/>
                        <a14:foregroundMark x1="7809" y1="20501" x2="7809" y2="20501"/>
                        <a14:foregroundMark x1="55164" y1="18310" x2="55164" y2="18310"/>
                        <a14:foregroundMark x1="55919" y1="12363" x2="55919" y2="12363"/>
                        <a14:foregroundMark x1="54156" y1="8920" x2="54156" y2="8920"/>
                        <a14:foregroundMark x1="48615" y1="18310" x2="48615" y2="18310"/>
                        <a14:foregroundMark x1="57305" y1="20814" x2="57305" y2="20814"/>
                        <a14:foregroundMark x1="73678" y1="14867" x2="73678" y2="14867"/>
                        <a14:foregroundMark x1="70277" y1="6729" x2="70277" y2="6729"/>
                        <a14:foregroundMark x1="89798" y1="15806" x2="89798" y2="15806"/>
                        <a14:foregroundMark x1="13350" y1="17840" x2="13350" y2="178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0218"/>
          <a:stretch/>
        </p:blipFill>
        <p:spPr>
          <a:xfrm>
            <a:off x="4355976" y="5696717"/>
            <a:ext cx="4845074" cy="11612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177" b="59155" l="0" r="100000">
                        <a14:foregroundMark x1="9320" y1="43818" x2="9320" y2="43818"/>
                        <a14:foregroundMark x1="7053" y1="52739" x2="7053" y2="52739"/>
                        <a14:foregroundMark x1="7305" y1="37402" x2="7305" y2="37402"/>
                        <a14:foregroundMark x1="7053" y1="45383" x2="7053" y2="45383"/>
                        <a14:foregroundMark x1="17128" y1="43818" x2="17128" y2="43818"/>
                        <a14:foregroundMark x1="21411" y1="49922" x2="21411" y2="49922"/>
                        <a14:foregroundMark x1="4408" y1="41315" x2="4408" y2="41315"/>
                        <a14:foregroundMark x1="11713" y1="52113" x2="11713" y2="52113"/>
                        <a14:foregroundMark x1="34257" y1="48357" x2="34257" y2="48357"/>
                        <a14:foregroundMark x1="23300" y1="46479" x2="23300" y2="46479"/>
                        <a14:foregroundMark x1="47733" y1="46792" x2="47733" y2="46792"/>
                        <a14:foregroundMark x1="42821" y1="41002" x2="42821" y2="41002"/>
                        <a14:foregroundMark x1="64861" y1="46792" x2="64861" y2="46792"/>
                        <a14:foregroundMark x1="62343" y1="40689" x2="62343" y2="40689"/>
                        <a14:foregroundMark x1="58942" y1="49922" x2="58942" y2="49922"/>
                        <a14:foregroundMark x1="61839" y1="43192" x2="61839" y2="43192"/>
                        <a14:foregroundMark x1="37406" y1="44444" x2="37406" y2="4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020" b="41130"/>
          <a:stretch/>
        </p:blipFill>
        <p:spPr>
          <a:xfrm>
            <a:off x="0" y="5897112"/>
            <a:ext cx="4446727" cy="96088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307231"/>
            <a:ext cx="6048673" cy="113844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Спасибо за внимание!</a:t>
            </a:r>
            <a:endParaRPr lang="ru-RU" sz="40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8" r="11702" b="14326"/>
          <a:stretch/>
        </p:blipFill>
        <p:spPr>
          <a:xfrm>
            <a:off x="3203848" y="1196752"/>
            <a:ext cx="2986508" cy="36964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1111" y1="76019" x2="11111" y2="76759"/>
                        <a14:foregroundMark x1="21019" y1="82870" x2="21019" y2="82870"/>
                        <a14:foregroundMark x1="14167" y1="70648" x2="14167" y2="70648"/>
                        <a14:foregroundMark x1="12315" y1="69907" x2="12315" y2="69907"/>
                        <a14:foregroundMark x1="10741" y1="72037" x2="10741" y2="72037"/>
                        <a14:foregroundMark x1="13981" y1="71852" x2="13981" y2="71852"/>
                        <a14:foregroundMark x1="79352" y1="85926" x2="79352" y2="85926"/>
                        <a14:foregroundMark x1="93056" y1="76204" x2="93056" y2="76204"/>
                        <a14:foregroundMark x1="55741" y1="90278" x2="55741" y2="90278"/>
                        <a14:foregroundMark x1="29259" y1="91204" x2="29259" y2="91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1" y="2780928"/>
            <a:ext cx="1988840" cy="19888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6071" y1="77619" x2="26071" y2="77619"/>
                        <a14:foregroundMark x1="28214" y1="67778" x2="28214" y2="67778"/>
                        <a14:backgroundMark x1="44345" y1="5238" x2="44345" y2="5238"/>
                        <a14:backgroundMark x1="48095" y1="1111" x2="48095" y2="1111"/>
                        <a14:backgroundMark x1="48810" y1="37857" x2="48810" y2="37857"/>
                        <a14:backgroundMark x1="63810" y1="44127" x2="63810" y2="44127"/>
                        <a14:backgroundMark x1="65417" y1="45238" x2="65417" y2="45238"/>
                        <a14:backgroundMark x1="36786" y1="40159" x2="36786" y2="40159"/>
                        <a14:backgroundMark x1="37024" y1="47937" x2="37024" y2="479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356" y="2201414"/>
            <a:ext cx="3334039" cy="25005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27315" y1="33333" x2="27315" y2="33333"/>
                        <a14:foregroundMark x1="84630" y1="44907" x2="84630" y2="44907"/>
                        <a14:foregroundMark x1="47500" y1="7222" x2="47500" y2="7222"/>
                        <a14:foregroundMark x1="50741" y1="7963" x2="50741" y2="7963"/>
                        <a14:foregroundMark x1="53611" y1="10463" x2="53611" y2="10463"/>
                        <a14:foregroundMark x1="52315" y1="7778" x2="52315" y2="7778"/>
                        <a14:foregroundMark x1="53056" y1="9722" x2="53056" y2="9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836" y="4581128"/>
            <a:ext cx="2361755" cy="23617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18611" y1="70463" x2="18611" y2="70463"/>
                        <a14:foregroundMark x1="20278" y1="70463" x2="20278" y2="70463"/>
                        <a14:foregroundMark x1="19722" y1="75000" x2="19722" y2="75000"/>
                        <a14:foregroundMark x1="42407" y1="95000" x2="42407" y2="95000"/>
                        <a14:foregroundMark x1="33796" y1="91574" x2="33796" y2="91574"/>
                        <a14:foregroundMark x1="27870" y1="89352" x2="27870" y2="89352"/>
                        <a14:foregroundMark x1="81204" y1="76759" x2="81204" y2="76759"/>
                        <a14:foregroundMark x1="84074" y1="71852" x2="84074" y2="71852"/>
                        <a14:foregroundMark x1="84815" y1="67037" x2="84815" y2="67037"/>
                        <a14:foregroundMark x1="82963" y1="69352" x2="82963" y2="69352"/>
                        <a14:foregroundMark x1="38148" y1="93704" x2="38148" y2="93704"/>
                        <a14:foregroundMark x1="26204" y1="87222" x2="26204" y2="87222"/>
                        <a14:foregroundMark x1="18611" y1="67407" x2="18611" y2="67407"/>
                        <a14:foregroundMark x1="67685" y1="40370" x2="67685" y2="40370"/>
                        <a14:backgroundMark x1="47870" y1="95278" x2="47870" y2="95278"/>
                        <a14:backgroundMark x1="63704" y1="92037" x2="63704" y2="920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0480">
            <a:off x="-208872" y="-55727"/>
            <a:ext cx="2862151" cy="28621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315" y1="72037" x2="7315" y2="72037"/>
                        <a14:foregroundMark x1="93426" y1="83056" x2="93426" y2="83056"/>
                        <a14:foregroundMark x1="82778" y1="20370" x2="82778" y2="20370"/>
                        <a14:foregroundMark x1="9259" y1="60000" x2="9259" y2="60000"/>
                        <a14:foregroundMark x1="11481" y1="75278" x2="11481" y2="75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1" y="4751809"/>
            <a:ext cx="2020389" cy="20203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351" b="94564" l="7917" r="92738">
                        <a14:foregroundMark x1="21429" y1="49694" x2="21429" y2="49694"/>
                        <a14:foregroundMark x1="64286" y1="76034" x2="64286" y2="76034"/>
                        <a14:foregroundMark x1="76726" y1="62175" x2="76726" y2="62175"/>
                        <a14:backgroundMark x1="26726" y1="22358" x2="26726" y2="22358"/>
                        <a14:backgroundMark x1="21012" y1="39969" x2="21012" y2="39969"/>
                        <a14:backgroundMark x1="19583" y1="62557" x2="19583" y2="62557"/>
                        <a14:backgroundMark x1="25357" y1="76953" x2="25357" y2="76953"/>
                        <a14:backgroundMark x1="29940" y1="56202" x2="29940" y2="56202"/>
                        <a14:backgroundMark x1="40595" y1="82848" x2="40595" y2="82848"/>
                        <a14:backgroundMark x1="35000" y1="66462" x2="35000" y2="66462"/>
                        <a14:backgroundMark x1="33214" y1="59801" x2="33214" y2="59801"/>
                        <a14:backgroundMark x1="30119" y1="48851" x2="30119" y2="48851"/>
                        <a14:backgroundMark x1="66964" y1="54441" x2="66964" y2="54441"/>
                        <a14:backgroundMark x1="65536" y1="20368" x2="65536" y2="20368"/>
                        <a14:backgroundMark x1="53333" y1="21593" x2="53333" y2="21593"/>
                        <a14:backgroundMark x1="42976" y1="19602" x2="42976" y2="19602"/>
                        <a14:backgroundMark x1="28571" y1="22665" x2="28571" y2="22665"/>
                        <a14:backgroundMark x1="27560" y1="41424" x2="27560" y2="41424"/>
                        <a14:backgroundMark x1="76905" y1="52067" x2="76905" y2="52067"/>
                        <a14:backgroundMark x1="76190" y1="33538" x2="76190" y2="33538"/>
                        <a14:backgroundMark x1="63750" y1="26876" x2="63750" y2="26876"/>
                        <a14:backgroundMark x1="55714" y1="76953" x2="55714" y2="76953"/>
                        <a14:backgroundMark x1="55179" y1="68989" x2="55179" y2="68989"/>
                        <a14:backgroundMark x1="72262" y1="76953" x2="72262" y2="76953"/>
                        <a14:backgroundMark x1="80417" y1="78560" x2="80417" y2="78560"/>
                        <a14:backgroundMark x1="76607" y1="82848" x2="76607" y2="82848"/>
                        <a14:backgroundMark x1="73512" y1="80398" x2="73512" y2="80398"/>
                        <a14:backgroundMark x1="77619" y1="54211" x2="77619" y2="54211"/>
                        <a14:backgroundMark x1="79107" y1="55513" x2="79107" y2="55513"/>
                        <a14:backgroundMark x1="73929" y1="54211" x2="73929" y2="54211"/>
                        <a14:backgroundMark x1="64167" y1="61792" x2="64167" y2="61792"/>
                        <a14:backgroundMark x1="68750" y1="70291" x2="68750" y2="70291"/>
                        <a14:backgroundMark x1="55476" y1="81087" x2="55476" y2="81087"/>
                        <a14:backgroundMark x1="54762" y1="68836" x2="54762" y2="68836"/>
                        <a14:backgroundMark x1="15417" y1="81776" x2="15417" y2="81776"/>
                        <a14:backgroundMark x1="24226" y1="19066" x2="24226" y2="19066"/>
                        <a14:backgroundMark x1="32083" y1="27412" x2="32083" y2="27412"/>
                        <a14:backgroundMark x1="24345" y1="39433" x2="24345" y2="39433"/>
                        <a14:backgroundMark x1="20298" y1="80015" x2="20298" y2="80015"/>
                        <a14:backgroundMark x1="20298" y1="60337" x2="20298" y2="60337"/>
                        <a14:backgroundMark x1="29405" y1="42726" x2="29405" y2="42726"/>
                        <a14:backgroundMark x1="58571" y1="84303" x2="58571" y2="84303"/>
                        <a14:backgroundMark x1="58690" y1="80934" x2="58690" y2="80934"/>
                        <a14:backgroundMark x1="56845" y1="82159" x2="56845" y2="82159"/>
                        <a14:backgroundMark x1="72440" y1="83461" x2="72440" y2="83461"/>
                        <a14:backgroundMark x1="71726" y1="80551" x2="71726" y2="80551"/>
                        <a14:backgroundMark x1="59821" y1="83997" x2="59821" y2="83997"/>
                        <a14:backgroundMark x1="18631" y1="78714" x2="18631" y2="78714"/>
                        <a14:backgroundMark x1="31905" y1="29020" x2="31905" y2="290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160" y="8809"/>
            <a:ext cx="2996429" cy="232936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000">
        <p14:ripple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3368" y="332656"/>
            <a:ext cx="867645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FFC000"/>
                </a:solidFill>
                <a:latin typeface="Monotype Corsiva" pitchFamily="66" charset="0"/>
              </a:rPr>
              <a:t>Цель</a:t>
            </a:r>
            <a:r>
              <a:rPr lang="ru-RU" sz="2800" i="1" dirty="0">
                <a:solidFill>
                  <a:srgbClr val="FFC000"/>
                </a:solidFill>
                <a:latin typeface="Monotype Corsiva" pitchFamily="66" charset="0"/>
              </a:rPr>
              <a:t>:</a:t>
            </a:r>
            <a:r>
              <a:rPr lang="ru-RU" sz="2800" dirty="0">
                <a:solidFill>
                  <a:srgbClr val="FFC000"/>
                </a:solidFill>
                <a:latin typeface="Monotype Corsiva" pitchFamily="66" charset="0"/>
              </a:rPr>
              <a:t> </a:t>
            </a:r>
            <a:endParaRPr lang="ru-RU" sz="2800" dirty="0" smtClean="0">
              <a:solidFill>
                <a:srgbClr val="FFC000"/>
              </a:solidFill>
              <a:latin typeface="Monotype Corsiva" pitchFamily="66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условий для освоения обучающихся технологии изображения  кондитерских  изделий  украшений для  тортов и пирожных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Формировать уважительное отношение к профессиям и людям труда;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Расширять знания учащихся о  мире профессий;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Развивать коммуникативные навыки, дружеские отношения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Задачи внедрения: </a:t>
            </a:r>
            <a:endParaRPr lang="ru-RU" sz="20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Составить целостное представление о мире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профессий;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Освоить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качества личности, необходимые для достижения успеха в профессии.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социально–личностные качества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школьников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умеющих мыслить неординарно и творчески;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инициативность, любознательность, произвольность, способность к творческому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самовыражению;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Стимулировать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коммуникативную, познавательную, игровую и другую активность детей в различных видах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деятельности;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Научить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детей применять современные инновационные технологии, направленные на успешную социализацию личности в обществе и повышения уровня интеллектуального мышления и креативного воображения. </a:t>
            </a:r>
          </a:p>
          <a:p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Оборудование</a:t>
            </a:r>
            <a:r>
              <a:rPr lang="ru-RU" sz="20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i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 уроку, пластилин, вспомогательные  инструменты( стеки, формы, рабочая доска), салфетка для  вытирания  рук, шариковая ручка.</a:t>
            </a:r>
          </a:p>
        </p:txBody>
      </p:sp>
    </p:spTree>
    <p:custDataLst>
      <p:tags r:id="rId1"/>
    </p:custDataLst>
  </p:cSld>
  <p:clrMapOvr>
    <a:masterClrMapping/>
  </p:clrMapOvr>
  <p:transition spd="slow" advTm="8000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354561"/>
            <a:ext cx="8568952" cy="2304256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Разработка данного занятия и методические рекомендации содержат общую концепцию по организации и проведению урока, посвященного вопросам выбора профессии с учащимися общеобразовательных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организаций на собственном примере педагога. 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презентацию вынесен примерный сценарий урока, формы </a:t>
            </a:r>
            <a:r>
              <a:rPr lang="ru-RU" sz="1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профориентационных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игр и упражнений для разных ступеней обучения: старшей дошкольной группы,  начальной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школы и школы 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среднего звена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Методические рекомендации адресованы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воспитателям детского сада, классным 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руководителям, учителям начальной школы, а также педагогическим работникам, занимающимся </a:t>
            </a:r>
            <a:r>
              <a:rPr lang="ru-RU" sz="1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работой в общеобразовательных учреждениях.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90370" y="363096"/>
            <a:ext cx="45365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 жизни человеку приходится делать, как минимум, два выбора, имеющих влияние на все его дальнейшее существование: выбор спутника жизни и выбор профессии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Дейл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Карнеги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0682" y1="42857" x2="30682" y2="42857"/>
                        <a14:foregroundMark x1="30682" y1="42857" x2="30682" y2="42857"/>
                        <a14:foregroundMark x1="7045" y1="56500" x2="7045" y2="56500"/>
                        <a14:foregroundMark x1="79182" y1="77500" x2="79182" y2="77500"/>
                        <a14:foregroundMark x1="79864" y1="77286" x2="79864" y2="77286"/>
                        <a14:foregroundMark x1="76500" y1="87071" x2="76500" y2="87071"/>
                        <a14:foregroundMark x1="71636" y1="84929" x2="71636" y2="84929"/>
                        <a14:foregroundMark x1="84318" y1="77714" x2="84318" y2="77714"/>
                        <a14:foregroundMark x1="79182" y1="83857" x2="79182" y2="83857"/>
                        <a14:foregroundMark x1="88500" y1="79857" x2="88500" y2="79857"/>
                        <a14:foregroundMark x1="88364" y1="77714" x2="88364" y2="77714"/>
                        <a14:foregroundMark x1="90409" y1="82143" x2="90409" y2="82143"/>
                        <a14:foregroundMark x1="87682" y1="54357" x2="87682" y2="54357"/>
                        <a14:foregroundMark x1="87955" y1="47571" x2="87955" y2="47571"/>
                        <a14:foregroundMark x1="86909" y1="59000" x2="86909" y2="59000"/>
                        <a14:foregroundMark x1="53773" y1="32929" x2="53773" y2="32929"/>
                        <a14:foregroundMark x1="52182" y1="12714" x2="52182" y2="12714"/>
                        <a14:foregroundMark x1="50000" y1="16786" x2="50000" y2="16786"/>
                        <a14:foregroundMark x1="48909" y1="19571" x2="48909" y2="19571"/>
                        <a14:foregroundMark x1="59045" y1="34214" x2="59045" y2="34214"/>
                        <a14:foregroundMark x1="44182" y1="63286" x2="44182" y2="63286"/>
                        <a14:foregroundMark x1="39455" y1="68571" x2="39455" y2="68571"/>
                        <a14:foregroundMark x1="5682" y1="61357" x2="5682" y2="61357"/>
                        <a14:foregroundMark x1="13364" y1="26786" x2="13364" y2="26786"/>
                        <a14:foregroundMark x1="28500" y1="38857" x2="28500" y2="38857"/>
                        <a14:foregroundMark x1="70000" y1="48000" x2="70000" y2="48000"/>
                        <a14:foregroundMark x1="71364" y1="51786" x2="71364" y2="51786"/>
                        <a14:foregroundMark x1="64182" y1="59214" x2="64182" y2="59214"/>
                        <a14:foregroundMark x1="63500" y1="57571" x2="63500" y2="57571"/>
                        <a14:foregroundMark x1="64182" y1="61143" x2="64182" y2="61143"/>
                        <a14:foregroundMark x1="80409" y1="68143" x2="80409" y2="68143"/>
                        <a14:foregroundMark x1="76500" y1="88929" x2="76500" y2="88929"/>
                        <a14:foregroundMark x1="75000" y1="81500" x2="75000" y2="81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2" y="-99392"/>
            <a:ext cx="3779912" cy="2406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5144953"/>
            <a:ext cx="3658830" cy="17063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347864" y="1809646"/>
            <a:ext cx="35076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C000"/>
                </a:solidFill>
                <a:latin typeface="Monotype Corsiva" pitchFamily="66" charset="0"/>
              </a:rPr>
              <a:t>Описание технологии</a:t>
            </a:r>
            <a:endParaRPr lang="ru-RU" sz="32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3778" y1="14600" x2="43778" y2="14600"/>
                        <a14:foregroundMark x1="30667" y1="20600" x2="30667" y2="20600"/>
                        <a14:foregroundMark x1="30000" y1="38600" x2="30000" y2="38600"/>
                        <a14:foregroundMark x1="36000" y1="65400" x2="36000" y2="65400"/>
                        <a14:foregroundMark x1="48222" y1="73800" x2="48222" y2="73800"/>
                        <a14:foregroundMark x1="41778" y1="91000" x2="41778" y2="91000"/>
                        <a14:foregroundMark x1="41667" y1="87600" x2="41667" y2="87600"/>
                        <a14:foregroundMark x1="36333" y1="88000" x2="36333" y2="88000"/>
                        <a14:foregroundMark x1="51889" y1="81800" x2="51889" y2="81800"/>
                        <a14:foregroundMark x1="61667" y1="96600" x2="61667" y2="96600"/>
                        <a14:foregroundMark x1="64000" y1="83400" x2="64000" y2="83400"/>
                        <a14:foregroundMark x1="68778" y1="90800" x2="68778" y2="90800"/>
                        <a14:foregroundMark x1="60444" y1="74600" x2="60444" y2="74600"/>
                        <a14:foregroundMark x1="58333" y1="78400" x2="58333" y2="78400"/>
                        <a14:foregroundMark x1="59889" y1="69000" x2="59889" y2="69000"/>
                        <a14:foregroundMark x1="54889" y1="62000" x2="54889" y2="62000"/>
                        <a14:foregroundMark x1="44444" y1="64800" x2="44444" y2="64800"/>
                        <a14:foregroundMark x1="45444" y1="62200" x2="45444" y2="62200"/>
                        <a14:foregroundMark x1="47000" y1="14600" x2="47000" y2="14600"/>
                        <a14:foregroundMark x1="43778" y1="4400" x2="43778" y2="4400"/>
                        <a14:foregroundMark x1="38778" y1="26600" x2="38778" y2="26600"/>
                        <a14:foregroundMark x1="34778" y1="13800" x2="34778" y2="13800"/>
                        <a14:foregroundMark x1="34222" y1="80200" x2="34222" y2="80200"/>
                        <a14:foregroundMark x1="35778" y1="96000" x2="35778" y2="96000"/>
                        <a14:foregroundMark x1="48556" y1="89000" x2="48556" y2="89000"/>
                        <a14:foregroundMark x1="53889" y1="93600" x2="53889" y2="93600"/>
                        <a14:foregroundMark x1="57667" y1="90600" x2="57667" y2="90600"/>
                        <a14:foregroundMark x1="56667" y1="73800" x2="56667" y2="73800"/>
                        <a14:foregroundMark x1="58000" y1="69800" x2="58000" y2="69800"/>
                        <a14:foregroundMark x1="61222" y1="82800" x2="61222" y2="82800"/>
                        <a14:foregroundMark x1="58222" y1="90600" x2="58222" y2="90600"/>
                        <a14:foregroundMark x1="69222" y1="95200" x2="69222" y2="95200"/>
                        <a14:foregroundMark x1="66667" y1="81600" x2="66667" y2="81600"/>
                        <a14:foregroundMark x1="43778" y1="71200" x2="43778" y2="71200"/>
                        <a14:foregroundMark x1="40556" y1="64200" x2="40556" y2="64200"/>
                        <a14:foregroundMark x1="33889" y1="38600" x2="33889" y2="38600"/>
                        <a14:foregroundMark x1="41222" y1="30000" x2="41222" y2="30000"/>
                        <a14:foregroundMark x1="43000" y1="24800" x2="43000" y2="24800"/>
                        <a14:foregroundMark x1="49222" y1="17600" x2="49222" y2="17600"/>
                        <a14:foregroundMark x1="52667" y1="17800" x2="52667" y2="17800"/>
                        <a14:foregroundMark x1="53667" y1="13000" x2="53667" y2="13000"/>
                        <a14:foregroundMark x1="51889" y1="7600" x2="51889" y2="7600"/>
                        <a14:foregroundMark x1="48333" y1="6600" x2="48333" y2="6600"/>
                        <a14:foregroundMark x1="46667" y1="4800" x2="46667" y2="4800"/>
                        <a14:foregroundMark x1="50667" y1="3200" x2="50667" y2="3200"/>
                        <a14:foregroundMark x1="37111" y1="11400" x2="37111" y2="11400"/>
                        <a14:foregroundMark x1="42000" y1="6000" x2="42000" y2="6000"/>
                        <a14:foregroundMark x1="47889" y1="11400" x2="47889" y2="11400"/>
                        <a14:foregroundMark x1="30222" y1="28800" x2="30222" y2="28800"/>
                        <a14:foregroundMark x1="29444" y1="35200" x2="29444" y2="35200"/>
                        <a14:foregroundMark x1="33333" y1="30400" x2="33333" y2="30400"/>
                        <a14:foregroundMark x1="36222" y1="20600" x2="36222" y2="20600"/>
                        <a14:foregroundMark x1="36000" y1="33000" x2="36000" y2="33000"/>
                        <a14:foregroundMark x1="38556" y1="32800" x2="38556" y2="32800"/>
                        <a14:foregroundMark x1="44333" y1="17800" x2="44333" y2="17800"/>
                        <a14:foregroundMark x1="41222" y1="16000" x2="41222" y2="16000"/>
                        <a14:foregroundMark x1="37111" y1="47600" x2="37111" y2="47600"/>
                        <a14:foregroundMark x1="34889" y1="43000" x2="34889" y2="43000"/>
                        <a14:foregroundMark x1="32000" y1="42000" x2="32000" y2="42000"/>
                        <a14:foregroundMark x1="31444" y1="40000" x2="31444" y2="40000"/>
                        <a14:foregroundMark x1="38222" y1="35800" x2="38222" y2="35800"/>
                        <a14:foregroundMark x1="33556" y1="28000" x2="33556" y2="28000"/>
                        <a14:foregroundMark x1="32444" y1="21400" x2="32444" y2="21400"/>
                        <a14:foregroundMark x1="35556" y1="73200" x2="35556" y2="73200"/>
                        <a14:foregroundMark x1="35667" y1="75200" x2="35667" y2="75200"/>
                        <a14:foregroundMark x1="32333" y1="76200" x2="32333" y2="77200"/>
                        <a14:foregroundMark x1="32111" y1="86600" x2="32111" y2="87800"/>
                        <a14:foregroundMark x1="34000" y1="96000" x2="34000" y2="96000"/>
                        <a14:foregroundMark x1="39222" y1="93200" x2="39222" y2="93200"/>
                        <a14:foregroundMark x1="48111" y1="88000" x2="48111" y2="88000"/>
                        <a14:foregroundMark x1="47333" y1="80600" x2="47333" y2="80600"/>
                        <a14:foregroundMark x1="44222" y1="74600" x2="44222" y2="74600"/>
                        <a14:foregroundMark x1="43222" y1="77600" x2="43222" y2="77600"/>
                        <a14:foregroundMark x1="45111" y1="80600" x2="45111" y2="80600"/>
                        <a14:foregroundMark x1="49333" y1="77200" x2="49889" y2="77400"/>
                        <a14:foregroundMark x1="57333" y1="90800" x2="57333" y2="90800"/>
                        <a14:foregroundMark x1="55222" y1="95800" x2="55222" y2="95800"/>
                        <a14:foregroundMark x1="67667" y1="91200" x2="67667" y2="91200"/>
                        <a14:foregroundMark x1="70778" y1="95600" x2="70778" y2="95600"/>
                        <a14:foregroundMark x1="66111" y1="87600" x2="66111" y2="87600"/>
                        <a14:foregroundMark x1="71778" y1="97800" x2="71778" y2="97800"/>
                        <a14:foregroundMark x1="73000" y1="98800" x2="73000" y2="98800"/>
                        <a14:foregroundMark x1="54778" y1="81800" x2="54778" y2="81800"/>
                        <a14:foregroundMark x1="53556" y1="73400" x2="53556" y2="73400"/>
                        <a14:foregroundMark x1="49778" y1="67800" x2="49778" y2="67800"/>
                        <a14:foregroundMark x1="47667" y1="64400" x2="47667" y2="64400"/>
                        <a14:foregroundMark x1="46667" y1="67600" x2="46667" y2="67600"/>
                        <a14:foregroundMark x1="40000" y1="59400" x2="40000" y2="59400"/>
                        <a14:foregroundMark x1="37333" y1="54800" x2="37333" y2="54800"/>
                        <a14:foregroundMark x1="64000" y1="71200" x2="64000" y2="71200"/>
                        <a14:foregroundMark x1="61111" y1="76200" x2="61111" y2="76200"/>
                        <a14:foregroundMark x1="60667" y1="79400" x2="60444" y2="80000"/>
                        <a14:foregroundMark x1="58333" y1="81600" x2="58333" y2="81600"/>
                        <a14:foregroundMark x1="56111" y1="85000" x2="56111" y2="85000"/>
                        <a14:foregroundMark x1="54444" y1="87600" x2="54222" y2="88400"/>
                        <a14:foregroundMark x1="53778" y1="88600" x2="53111" y2="89000"/>
                        <a14:foregroundMark x1="50444" y1="90600" x2="50444" y2="90600"/>
                        <a14:foregroundMark x1="49889" y1="91200" x2="49889" y2="91200"/>
                        <a14:foregroundMark x1="48222" y1="89000" x2="48111" y2="88400"/>
                        <a14:foregroundMark x1="46889" y1="85800" x2="46889" y2="85800"/>
                        <a14:foregroundMark x1="45556" y1="83600" x2="45556" y2="83600"/>
                        <a14:foregroundMark x1="45000" y1="83000" x2="45000" y2="83000"/>
                        <a14:foregroundMark x1="43333" y1="80200" x2="43333" y2="80200"/>
                        <a14:foregroundMark x1="40222" y1="73200" x2="40222" y2="73200"/>
                        <a14:foregroundMark x1="64889" y1="73400" x2="64889" y2="73400"/>
                        <a14:foregroundMark x1="63333" y1="69600" x2="63333" y2="69600"/>
                        <a14:foregroundMark x1="62667" y1="68800" x2="62667" y2="68800"/>
                        <a14:foregroundMark x1="34444" y1="90600" x2="34444" y2="90600"/>
                        <a14:foregroundMark x1="35667" y1="81800" x2="35667" y2="81800"/>
                        <a14:foregroundMark x1="37444" y1="89200" x2="37444" y2="89200"/>
                        <a14:foregroundMark x1="37444" y1="96000" x2="37444" y2="96000"/>
                        <a14:foregroundMark x1="39333" y1="96000" x2="39333" y2="96000"/>
                        <a14:foregroundMark x1="38333" y1="87000" x2="38333" y2="87000"/>
                        <a14:foregroundMark x1="36444" y1="83000" x2="36444" y2="83000"/>
                        <a14:foregroundMark x1="33222" y1="85200" x2="33222" y2="85200"/>
                        <a14:foregroundMark x1="31444" y1="82800" x2="31444" y2="82800"/>
                        <a14:foregroundMark x1="33778" y1="14600" x2="33778" y2="14600"/>
                        <a14:foregroundMark x1="42444" y1="4800" x2="42444" y2="4800"/>
                        <a14:foregroundMark x1="41889" y1="15000" x2="41889" y2="15000"/>
                        <a14:foregroundMark x1="38000" y1="22200" x2="38000" y2="22200"/>
                        <a14:foregroundMark x1="39778" y1="20200" x2="39778" y2="20200"/>
                        <a14:foregroundMark x1="43556" y1="18600" x2="43556" y2="18600"/>
                        <a14:foregroundMark x1="48333" y1="20400" x2="48333" y2="20400"/>
                        <a14:foregroundMark x1="35111" y1="15400" x2="35111" y2="15400"/>
                        <a14:foregroundMark x1="36111" y1="16400" x2="36111" y2="16400"/>
                        <a14:foregroundMark x1="39333" y1="6000" x2="39333" y2="6000"/>
                        <a14:foregroundMark x1="28889" y1="22000" x2="28889" y2="22000"/>
                        <a14:foregroundMark x1="27333" y1="30400" x2="27333" y2="33000"/>
                        <a14:foregroundMark x1="28111" y1="37800" x2="28111" y2="37800"/>
                        <a14:foregroundMark x1="31000" y1="33800" x2="31000" y2="33800"/>
                        <a14:foregroundMark x1="31222" y1="25400" x2="31222" y2="25400"/>
                        <a14:foregroundMark x1="35111" y1="22200" x2="35111" y2="22200"/>
                        <a14:foregroundMark x1="32333" y1="13400" x2="32333" y2="13400"/>
                        <a14:foregroundMark x1="35444" y1="9800" x2="35444" y2="9800"/>
                        <a14:foregroundMark x1="29889" y1="16800" x2="29889" y2="16800"/>
                        <a14:foregroundMark x1="27000" y1="25600" x2="27000" y2="25600"/>
                        <a14:foregroundMark x1="28889" y1="19000" x2="28889" y2="19000"/>
                        <a14:foregroundMark x1="34222" y1="9800" x2="34222" y2="9800"/>
                        <a14:foregroundMark x1="34444" y1="8800" x2="34444" y2="8800"/>
                        <a14:foregroundMark x1="35444" y1="7400" x2="35444" y2="7400"/>
                        <a14:foregroundMark x1="38778" y1="2600" x2="38778" y2="2600"/>
                        <a14:foregroundMark x1="36889" y1="81600" x2="36889" y2="81600"/>
                        <a14:foregroundMark x1="32111" y1="92200" x2="32111" y2="92200"/>
                        <a14:foregroundMark x1="30222" y1="92400" x2="30222" y2="92400"/>
                        <a14:foregroundMark x1="36778" y1="56400" x2="36778" y2="56400"/>
                        <a14:foregroundMark x1="36222" y1="55200" x2="36222" y2="55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4780043"/>
            <a:ext cx="3744822" cy="20804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67667" y1="61444" x2="67667" y2="61444"/>
                        <a14:foregroundMark x1="15444" y1="69000" x2="15444" y2="69000"/>
                        <a14:foregroundMark x1="19000" y1="74444" x2="19000" y2="74444"/>
                        <a14:foregroundMark x1="14000" y1="65778" x2="14000" y2="65778"/>
                        <a14:foregroundMark x1="14111" y1="67889" x2="14111" y2="67889"/>
                        <a14:foregroundMark x1="73444" y1="62667" x2="73444" y2="62667"/>
                        <a14:foregroundMark x1="77778" y1="96889" x2="77778" y2="96889"/>
                        <a14:foregroundMark x1="49111" y1="25222" x2="49111" y2="25222"/>
                        <a14:foregroundMark x1="39333" y1="26667" x2="39333" y2="26667"/>
                        <a14:foregroundMark x1="47667" y1="10222" x2="47667" y2="10222"/>
                        <a14:foregroundMark x1="54000" y1="11000" x2="54000" y2="11000"/>
                        <a14:foregroundMark x1="46444" y1="8778" x2="46444" y2="8778"/>
                        <a14:foregroundMark x1="55778" y1="11000" x2="55778" y2="11000"/>
                        <a14:foregroundMark x1="30889" y1="22889" x2="30889" y2="22889"/>
                        <a14:foregroundMark x1="36111" y1="13333" x2="36111" y2="13333"/>
                        <a14:foregroundMark x1="31778" y1="20667" x2="31778" y2="20667"/>
                        <a14:foregroundMark x1="74889" y1="64111" x2="74889" y2="64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556" y="4643227"/>
            <a:ext cx="2208096" cy="220809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9000">
        <p14:switch dir="r"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4567" y="2924944"/>
            <a:ext cx="91440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Люди</a:t>
            </a: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 </a:t>
            </a:r>
            <a:r>
              <a:rPr lang="ru-RU" sz="2800" b="1" dirty="0">
                <a:solidFill>
                  <a:schemeClr val="bg1"/>
                </a:solidFill>
                <a:latin typeface="Monotype Corsiva" pitchFamily="66" charset="0"/>
              </a:rPr>
              <a:t>разные</a:t>
            </a: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 </a:t>
            </a:r>
            <a:r>
              <a:rPr lang="ru-RU" sz="2800" b="1" dirty="0">
                <a:solidFill>
                  <a:schemeClr val="bg1"/>
                </a:solidFill>
                <a:latin typeface="Monotype Corsiva" pitchFamily="66" charset="0"/>
              </a:rPr>
              <a:t>нужны</a:t>
            </a: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, </a:t>
            </a: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люди</a:t>
            </a: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 </a:t>
            </a:r>
            <a:r>
              <a:rPr lang="ru-RU" sz="2800" b="1" dirty="0">
                <a:solidFill>
                  <a:schemeClr val="bg1"/>
                </a:solidFill>
                <a:latin typeface="Monotype Corsiva" pitchFamily="66" charset="0"/>
              </a:rPr>
              <a:t>разные</a:t>
            </a: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 </a:t>
            </a:r>
            <a:r>
              <a:rPr lang="ru-RU" sz="2800" b="1" dirty="0">
                <a:solidFill>
                  <a:schemeClr val="bg1"/>
                </a:solidFill>
                <a:latin typeface="Monotype Corsiva" pitchFamily="66" charset="0"/>
              </a:rPr>
              <a:t>важны</a:t>
            </a: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!</a:t>
            </a:r>
            <a:endParaRPr lang="ru-RU" sz="2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4149080"/>
            <a:ext cx="2667949" cy="17789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364" y="4221556"/>
            <a:ext cx="2383688" cy="17877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786" y="4725144"/>
            <a:ext cx="2677357" cy="17838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352" y="1340768"/>
            <a:ext cx="2579712" cy="17129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2667949" cy="1779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516678"/>
            <a:ext cx="2694279" cy="17961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9000">
        <p14:ripple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15370" cy="57150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C000"/>
                </a:solidFill>
                <a:latin typeface="Monotype Corsiva" pitchFamily="66" charset="0"/>
              </a:rPr>
              <a:t>Загадка:</a:t>
            </a:r>
            <a:endParaRPr lang="ru-RU" sz="4800" dirty="0">
              <a:solidFill>
                <a:srgbClr val="FFC000"/>
              </a:solidFill>
              <a:latin typeface="AnastasiaScript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2111" y1="86786" x2="12111" y2="86786"/>
                        <a14:foregroundMark x1="2556" y1="31964" x2="2556" y2="31964"/>
                        <a14:foregroundMark x1="8000" y1="19286" x2="8000" y2="19286"/>
                        <a14:foregroundMark x1="10333" y1="26607" x2="10333" y2="26607"/>
                        <a14:foregroundMark x1="12778" y1="19643" x2="12778" y2="19643"/>
                        <a14:foregroundMark x1="86556" y1="25893" x2="86556" y2="25893"/>
                        <a14:foregroundMark x1="90889" y1="8393" x2="90889" y2="8393"/>
                        <a14:foregroundMark x1="90889" y1="4286" x2="90889" y2="4286"/>
                        <a14:foregroundMark x1="92000" y1="34643" x2="92000" y2="34643"/>
                        <a14:foregroundMark x1="92444" y1="25536" x2="92444" y2="25536"/>
                        <a14:foregroundMark x1="83111" y1="40357" x2="83111" y2="40357"/>
                        <a14:foregroundMark x1="82222" y1="56071" x2="82222" y2="56071"/>
                        <a14:foregroundMark x1="83111" y1="37143" x2="83111" y2="37143"/>
                        <a14:foregroundMark x1="87889" y1="49821" x2="87889" y2="49821"/>
                        <a14:foregroundMark x1="47000" y1="65536" x2="47000" y2="65536"/>
                        <a14:foregroundMark x1="48444" y1="58214" x2="48444" y2="58214"/>
                        <a14:foregroundMark x1="16667" y1="24464" x2="16667" y2="24464"/>
                        <a14:foregroundMark x1="12333" y1="13750" x2="12333" y2="13750"/>
                        <a14:foregroundMark x1="10778" y1="9107" x2="10778" y2="9107"/>
                        <a14:foregroundMark x1="11000" y1="7321" x2="11000" y2="7321"/>
                        <a14:foregroundMark x1="3444" y1="23214" x2="3444" y2="23214"/>
                        <a14:foregroundMark x1="4889" y1="20000" x2="4889" y2="20000"/>
                        <a14:foregroundMark x1="9333" y1="12679" x2="9333" y2="12679"/>
                        <a14:foregroundMark x1="6889" y1="15179" x2="6889" y2="15179"/>
                        <a14:foregroundMark x1="17778" y1="19286" x2="17778" y2="19286"/>
                        <a14:foregroundMark x1="15778" y1="15179" x2="15778" y2="15179"/>
                        <a14:foregroundMark x1="89222" y1="10179" x2="89222" y2="10179"/>
                        <a14:foregroundMark x1="87000" y1="9107" x2="87000" y2="9107"/>
                        <a14:foregroundMark x1="17333" y1="88214" x2="17333" y2="88214"/>
                        <a14:foregroundMark x1="89444" y1="86071" x2="89444" y2="86071"/>
                        <a14:foregroundMark x1="94222" y1="45179" x2="94222" y2="45179"/>
                        <a14:foregroundMark x1="84778" y1="87500" x2="84778" y2="87500"/>
                        <a14:foregroundMark x1="86778" y1="93036" x2="86778" y2="93036"/>
                        <a14:foregroundMark x1="48000" y1="95893" x2="48000" y2="95893"/>
                        <a14:foregroundMark x1="46111" y1="92143" x2="46111" y2="92143"/>
                        <a14:foregroundMark x1="52778" y1="91786" x2="52778" y2="91786"/>
                        <a14:foregroundMark x1="17333" y1="95893" x2="17333" y2="95893"/>
                        <a14:foregroundMark x1="19556" y1="51786" x2="19556" y2="51786"/>
                        <a14:foregroundMark x1="23000" y1="40000" x2="23000" y2="40000"/>
                        <a14:foregroundMark x1="23667" y1="35714" x2="23667" y2="35714"/>
                        <a14:foregroundMark x1="10778" y1="55357" x2="10778" y2="55357"/>
                        <a14:foregroundMark x1="14556" y1="85714" x2="14556" y2="85714"/>
                        <a14:foregroundMark x1="43000" y1="95536" x2="43000" y2="95536"/>
                        <a14:foregroundMark x1="78333" y1="85000" x2="78333" y2="85000"/>
                        <a14:foregroundMark x1="81778" y1="87857" x2="81778" y2="87857"/>
                        <a14:foregroundMark x1="91111" y1="91071" x2="91111" y2="91071"/>
                        <a14:foregroundMark x1="93333" y1="85357" x2="93333" y2="85357"/>
                        <a14:foregroundMark x1="81556" y1="46607" x2="81556" y2="46607"/>
                        <a14:foregroundMark x1="79000" y1="45893" x2="79000" y2="45893"/>
                        <a14:foregroundMark x1="92667" y1="92143" x2="92667" y2="92143"/>
                        <a14:foregroundMark x1="83111" y1="92500" x2="83111" y2="92500"/>
                        <a14:foregroundMark x1="91111" y1="14464" x2="91111" y2="14464"/>
                        <a14:foregroundMark x1="50222" y1="94107" x2="50222" y2="94107"/>
                        <a14:foregroundMark x1="19333" y1="91429" x2="19333" y2="91429"/>
                        <a14:foregroundMark x1="11000" y1="94107" x2="11000" y2="94107"/>
                        <a14:foregroundMark x1="11889" y1="89286" x2="11889" y2="89286"/>
                        <a14:foregroundMark x1="89000" y1="85714" x2="89000" y2="85714"/>
                        <a14:foregroundMark x1="83778" y1="83750" x2="83778" y2="83750"/>
                        <a14:foregroundMark x1="80444" y1="89643" x2="80444" y2="89643"/>
                        <a14:foregroundMark x1="45667" y1="68036" x2="45667" y2="68036"/>
                        <a14:foregroundMark x1="94444" y1="83750" x2="94444" y2="83750"/>
                        <a14:foregroundMark x1="11000" y1="84464" x2="11000" y2="84464"/>
                        <a14:foregroundMark x1="9444" y1="82857" x2="9444" y2="82857"/>
                        <a14:foregroundMark x1="10111" y1="88393" x2="10111" y2="88393"/>
                        <a14:foregroundMark x1="28333" y1="93214" x2="28333" y2="93214"/>
                        <a14:foregroundMark x1="11667" y1="96429" x2="11667" y2="96429"/>
                        <a14:foregroundMark x1="79778" y1="38750" x2="79778" y2="38750"/>
                        <a14:foregroundMark x1="12333" y1="9464" x2="12333" y2="9464"/>
                        <a14:foregroundMark x1="52000" y1="68393" x2="52000" y2="68393"/>
                        <a14:foregroundMark x1="89000" y1="43036" x2="89000" y2="430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19" r="5050"/>
          <a:stretch/>
        </p:blipFill>
        <p:spPr>
          <a:xfrm>
            <a:off x="0" y="569568"/>
            <a:ext cx="9144000" cy="653184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12776"/>
            <a:ext cx="6671392" cy="34396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solidFill>
                  <a:schemeClr val="bg1"/>
                </a:solidFill>
                <a:latin typeface="Monotype Corsiva" pitchFamily="66" charset="0"/>
              </a:rPr>
              <a:t>   </a:t>
            </a: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Я </a:t>
            </a: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варю, пеку, взбиваю,</a:t>
            </a:r>
            <a:br>
              <a:rPr lang="ru-RU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Сладким деток угощаю.</a:t>
            </a:r>
            <a:br>
              <a:rPr lang="ru-RU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А ну-ка, удивите,</a:t>
            </a:r>
            <a:br>
              <a:rPr lang="ru-RU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Кто же я?...</a:t>
            </a:r>
            <a:endParaRPr lang="ru-RU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6000">
        <p14:honeycomb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33568"/>
            <a:ext cx="6156175" cy="92871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C000"/>
                </a:solidFill>
                <a:latin typeface="Monotype Corsiva" pitchFamily="66" charset="0"/>
              </a:rPr>
              <a:t>Кондитер</a:t>
            </a:r>
            <a:r>
              <a:rPr lang="ru-RU" sz="2400" dirty="0">
                <a:solidFill>
                  <a:srgbClr val="FFC000"/>
                </a:solidFill>
                <a:latin typeface="Monotype Corsiva" pitchFamily="66" charset="0"/>
              </a:rPr>
              <a:t> </a:t>
            </a:r>
            <a:r>
              <a:rPr lang="ru-RU" sz="2400" dirty="0">
                <a:solidFill>
                  <a:schemeClr val="bg1"/>
                </a:solidFill>
                <a:latin typeface="Monotype Corsiva" pitchFamily="66" charset="0"/>
              </a:rPr>
              <a:t>— это профессиональный повар, создающий кондитерские изделия, десерты, 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11033"/>
            <a:ext cx="4296761" cy="2859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765" y="92249"/>
            <a:ext cx="4748254" cy="64779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4357339"/>
            <a:ext cx="67687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Специальная </a:t>
            </a:r>
            <a:r>
              <a:rPr lang="ru-RU" sz="2800" b="1" dirty="0">
                <a:solidFill>
                  <a:srgbClr val="FFC000"/>
                </a:solidFill>
                <a:latin typeface="Monotype Corsiva" pitchFamily="66" charset="0"/>
              </a:rPr>
              <a:t>одежда</a:t>
            </a:r>
            <a:r>
              <a:rPr lang="ru-RU" sz="2800" dirty="0">
                <a:solidFill>
                  <a:srgbClr val="FFC000"/>
                </a:solidFill>
                <a:latin typeface="Monotype Corsiva" pitchFamily="66" charset="0"/>
              </a:rPr>
              <a:t> </a:t>
            </a:r>
            <a:r>
              <a:rPr lang="ru-RU" sz="2800" b="1" dirty="0">
                <a:solidFill>
                  <a:srgbClr val="FFC000"/>
                </a:solidFill>
                <a:latin typeface="Monotype Corsiva" pitchFamily="66" charset="0"/>
              </a:rPr>
              <a:t>кондитера -</a:t>
            </a: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 </a:t>
            </a:r>
            <a:r>
              <a:rPr lang="ru-RU" sz="2800" b="1" dirty="0">
                <a:solidFill>
                  <a:srgbClr val="FFC000"/>
                </a:solidFill>
                <a:latin typeface="Monotype Corsiva" pitchFamily="66" charset="0"/>
              </a:rPr>
              <a:t>форма</a:t>
            </a:r>
            <a:r>
              <a:rPr lang="ru-RU" sz="2800" dirty="0">
                <a:solidFill>
                  <a:schemeClr val="bg1"/>
                </a:solidFill>
                <a:latin typeface="Monotype Corsiva" pitchFamily="66" charset="0"/>
              </a:rPr>
              <a:t> свободного, не стесняющего движения кроя призвана создать оптимальные условия для того, чтобы мастер полностью посвятил себя занятию любимым делом</a:t>
            </a:r>
            <a:endParaRPr lang="ru-RU" sz="2800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10000">
        <p:checker/>
      </p:transition>
    </mc:Choice>
    <mc:Fallback>
      <p:transition spd="slow" advTm="10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049" y="5517232"/>
            <a:ext cx="6768752" cy="989034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Группа ПК-2 А,1996г</a:t>
            </a:r>
            <a:r>
              <a:rPr lang="ru-RU" sz="2400" i="1" dirty="0">
                <a:solidFill>
                  <a:schemeClr val="bg1"/>
                </a:solidFill>
                <a:latin typeface="Monotype Corsiva" panose="03010101010201010101" pitchFamily="66" charset="0"/>
              </a:rPr>
              <a:t/>
            </a:r>
            <a:br>
              <a:rPr lang="ru-RU" sz="2400" i="1" dirty="0">
                <a:solidFill>
                  <a:schemeClr val="bg1"/>
                </a:solidFill>
                <a:latin typeface="Monotype Corsiva" panose="03010101010201010101" pitchFamily="66" charset="0"/>
              </a:rPr>
            </a:br>
            <a:r>
              <a:rPr lang="ru-RU" sz="2400" i="1" dirty="0">
                <a:solidFill>
                  <a:schemeClr val="bg1"/>
                </a:solidFill>
                <a:latin typeface="Monotype Corsiva" panose="03010101010201010101" pitchFamily="66" charset="0"/>
              </a:rPr>
              <a:t>Фото </a:t>
            </a:r>
            <a:r>
              <a:rPr lang="ru-RU" sz="2400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из личного архива Тихой Е.В.</a:t>
            </a:r>
            <a:br>
              <a:rPr lang="ru-RU" sz="2400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Студенческие годы.</a:t>
            </a:r>
            <a:br>
              <a:rPr lang="ru-RU" sz="2400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</a:br>
            <a:endParaRPr lang="ru-RU" sz="2400" i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43580"/>
            <a:ext cx="8581811" cy="43569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4000">
        <p:checker/>
      </p:transition>
    </mc:Choice>
    <mc:Fallback>
      <p:transition spd="slow" advTm="4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09446"/>
            <a:ext cx="8580342" cy="11430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FF00"/>
                </a:solidFill>
                <a:latin typeface="Monotype Corsiva" pitchFamily="66" charset="0"/>
              </a:rPr>
              <a:t>Тренируемся  </a:t>
            </a:r>
            <a:r>
              <a:rPr lang="ru-RU" sz="3200" dirty="0">
                <a:solidFill>
                  <a:srgbClr val="FFFF00"/>
                </a:solidFill>
                <a:latin typeface="Monotype Corsiva" pitchFamily="66" charset="0"/>
              </a:rPr>
              <a:t>«наносить бордюр</a:t>
            </a:r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», </a:t>
            </a:r>
            <a:b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вырабатываем навыки чистописания и каллиграфии.</a:t>
            </a:r>
            <a:r>
              <a:rPr lang="ru-RU" sz="3200" dirty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ru-RU" sz="3200" dirty="0">
                <a:solidFill>
                  <a:srgbClr val="FFFF00"/>
                </a:solidFill>
                <a:latin typeface="Monotype Corsiva" pitchFamily="66" charset="0"/>
              </a:rPr>
            </a:br>
            <a:endParaRPr lang="ru-RU" sz="32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098" y="1322491"/>
            <a:ext cx="4448943" cy="14886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098" y="3174895"/>
            <a:ext cx="4448943" cy="13513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925" y="4941168"/>
            <a:ext cx="4602954" cy="161988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18675" y="1452446"/>
            <a:ext cx="20120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i="1" dirty="0">
                <a:solidFill>
                  <a:schemeClr val="bg1"/>
                </a:solidFill>
                <a:latin typeface="Monotype Corsiva" pitchFamily="66" charset="0"/>
              </a:rPr>
              <a:t>«Бордюр»</a:t>
            </a:r>
            <a:endParaRPr lang="ru-RU" sz="4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8600" y="2811176"/>
            <a:ext cx="250581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i="1" dirty="0">
                <a:solidFill>
                  <a:schemeClr val="bg1"/>
                </a:solidFill>
                <a:latin typeface="Monotype Corsiva" pitchFamily="66" charset="0"/>
              </a:rPr>
              <a:t>«</a:t>
            </a:r>
            <a:r>
              <a:rPr lang="ru-RU" sz="4000" i="1" dirty="0" smtClean="0">
                <a:solidFill>
                  <a:schemeClr val="bg1"/>
                </a:solidFill>
                <a:latin typeface="Monotype Corsiva" pitchFamily="66" charset="0"/>
              </a:rPr>
              <a:t>Бордюр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4000" i="1" dirty="0">
                <a:solidFill>
                  <a:schemeClr val="bg1"/>
                </a:solidFill>
                <a:latin typeface="Monotype Corsiva" pitchFamily="66" charset="0"/>
              </a:rPr>
              <a:t>с бусинкой»</a:t>
            </a:r>
            <a:endParaRPr lang="ru-RU" sz="4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8514" y="5310851"/>
            <a:ext cx="22733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i="1" dirty="0">
                <a:solidFill>
                  <a:schemeClr val="bg1"/>
                </a:solidFill>
                <a:latin typeface="Monotype Corsiva" pitchFamily="66" charset="0"/>
              </a:rPr>
              <a:t>«Вишенка»</a:t>
            </a:r>
            <a:endParaRPr lang="ru-RU" sz="40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7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6585406" cy="6669360"/>
          </a:xfrm>
        </p:spPr>
        <p:txBody>
          <a:bodyPr>
            <a:noAutofit/>
          </a:bodyPr>
          <a:lstStyle/>
          <a:p>
            <a:r>
              <a:rPr lang="ru-RU" sz="5400" i="1" dirty="0" err="1" smtClean="0">
                <a:solidFill>
                  <a:srgbClr val="FFC000"/>
                </a:solidFill>
                <a:latin typeface="Monotype Corsiva" pitchFamily="66" charset="0"/>
              </a:rPr>
              <a:t>Физминутка</a:t>
            </a:r>
            <a:r>
              <a:rPr lang="ru-RU" sz="5400" i="1" dirty="0" smtClean="0">
                <a:solidFill>
                  <a:srgbClr val="FFC000"/>
                </a:solidFill>
                <a:latin typeface="Monotype Corsiva" pitchFamily="66" charset="0"/>
              </a:rPr>
              <a:t>:</a:t>
            </a: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Испечем бисквит мы пышный, </a:t>
            </a:r>
            <a:b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Получился </a:t>
            </a: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он отличный!</a:t>
            </a:r>
            <a:b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А </a:t>
            </a: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теперь, давайте смело </a:t>
            </a:r>
            <a:b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Превратим </a:t>
            </a: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его  в шедевр!</a:t>
            </a:r>
            <a:b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Тортик </a:t>
            </a: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мы украсить можем,</a:t>
            </a:r>
            <a:b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Здесь</a:t>
            </a: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, мы вишенку положим</a:t>
            </a: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,</a:t>
            </a: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  </a:t>
            </a:r>
            <a:b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Кремом мы  оформим бок, </a:t>
            </a:r>
            <a:b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Всем </a:t>
            </a: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спасибо, кто помог! </a:t>
            </a:r>
            <a:b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</a:br>
            <a:endParaRPr lang="ru-RU" sz="36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572" y="1340768"/>
            <a:ext cx="3364509" cy="449781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>
        <p14:prism isContent="1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8|2.2|2|2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7|1.4|0.9|0.9|0.9|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5|2.5|1.6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6|2.3|2|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5|1.7|1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6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|1.6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6|2|1.8|1.5|1.3|1.4|1.4|1.2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.2|1.7|2.1|1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|2.4|1.2|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7|1.3|1.3|5.1|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.7|1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</TotalTime>
  <Words>234</Words>
  <Application>Microsoft Office PowerPoint</Application>
  <PresentationFormat>Экран (4:3)</PresentationFormat>
  <Paragraphs>49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Автор: Педагог дополнительного образования Тихая Елена Васильевна</vt:lpstr>
      <vt:lpstr>Презентация PowerPoint</vt:lpstr>
      <vt:lpstr>Разработка данного занятия и методические рекомендации содержат общую концепцию по организации и проведению урока, посвященного вопросам выбора профессии с учащимися общеобразовательных организаций на собственном примере педагога. В презентацию вынесен примерный сценарий урока, формы профориентационных игр и упражнений для разных ступеней обучения: старшей дошкольной группы,  начальной школы и школы среднего звена. Методические рекомендации адресованы  воспитателям детского сада, классным руководителям, учителям начальной школы, а также педагогическим работникам, занимающимся профориентационной работой в общеобразовательных учреждениях.</vt:lpstr>
      <vt:lpstr>Люди разные нужны, люди разные важны!</vt:lpstr>
      <vt:lpstr>Загадка:</vt:lpstr>
      <vt:lpstr>Кондитер — это профессиональный повар, создающий кондитерские изделия, десерты, . </vt:lpstr>
      <vt:lpstr>Группа ПК-2 А,1996г Фото из личного архива Тихой Е.В. Студенческие годы. </vt:lpstr>
      <vt:lpstr>Тренируемся  «наносить бордюр»,  вырабатываем навыки чистописания и каллиграфии. </vt:lpstr>
      <vt:lpstr>Физминутка: Испечем бисквит мы пышный,  Получился он отличный! А теперь, давайте смело  Превратим его  в шедевр! Тортик мы украсить можем, Здесь, мы вишенку положим,   Кремом мы  оформим бок,  Всем спасибо, кто помог!  </vt:lpstr>
      <vt:lpstr>Мастер-класс  «Домашний кондитер»</vt:lpstr>
      <vt:lpstr>Презентация PowerPoint</vt:lpstr>
      <vt:lpstr>Презентация PowerPoint</vt:lpstr>
      <vt:lpstr>Наш сладкий волшебник, кондитер чудесный! Ты нам создаешь шоколадную песню,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География</dc:creator>
  <cp:lastModifiedBy>Олеся</cp:lastModifiedBy>
  <cp:revision>104</cp:revision>
  <dcterms:modified xsi:type="dcterms:W3CDTF">2021-04-05T19:17:36Z</dcterms:modified>
</cp:coreProperties>
</file>